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6"/>
  </p:notesMasterIdLst>
  <p:sldIdLst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286" r:id="rId12"/>
    <p:sldId id="287" r:id="rId13"/>
    <p:sldId id="288" r:id="rId14"/>
    <p:sldId id="309" r:id="rId15"/>
    <p:sldId id="302" r:id="rId16"/>
    <p:sldId id="310" r:id="rId17"/>
    <p:sldId id="305" r:id="rId18"/>
    <p:sldId id="311" r:id="rId19"/>
    <p:sldId id="308" r:id="rId20"/>
    <p:sldId id="312" r:id="rId21"/>
    <p:sldId id="307" r:id="rId22"/>
    <p:sldId id="315" r:id="rId23"/>
    <p:sldId id="316" r:id="rId24"/>
    <p:sldId id="31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2" y="825"/>
      </p:cViewPr>
      <p:guideLst>
        <p:guide orient="horz" pos="228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9.png"/><Relationship Id="rId1" Type="http://schemas.openxmlformats.org/officeDocument/2006/relationships/image" Target="../media/image8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CCCB4-40DF-450D-AA49-94358495C50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27D64-905D-4DB6-A483-94EED4E4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2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8567D-10EC-4A60-BE1C-FFE95BD717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5288" y="692150"/>
            <a:ext cx="6153150" cy="3462338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9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8AC34-6DE6-47E8-9963-B68B05766A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4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40BB1C-676C-462E-B679-8AED609113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0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1A6D4-D056-472E-B7DC-F4C13CB6F2B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15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2C1575-CCE7-47E5-BE69-935C93FAE5F9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154738" cy="34623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35" tIns="46218" rIns="92435" bIns="46218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B1FEF9-4C12-4AB5-907B-D5ED1C8EBF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2150"/>
            <a:ext cx="6153150" cy="346233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4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94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0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4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2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4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715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50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8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535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45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2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87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4995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3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DE04-4DF5-4453-9EDC-B17F133D1EE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75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5" Type="http://schemas.openxmlformats.org/officeDocument/2006/relationships/image" Target="../media/image481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8.png"/><Relationship Id="rId3" Type="http://schemas.openxmlformats.org/officeDocument/2006/relationships/image" Target="../media/image3500.png"/><Relationship Id="rId7" Type="http://schemas.openxmlformats.org/officeDocument/2006/relationships/image" Target="../media/image560.png"/><Relationship Id="rId12" Type="http://schemas.openxmlformats.org/officeDocument/2006/relationships/image" Target="../media/image35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358.png"/><Relationship Id="rId5" Type="http://schemas.openxmlformats.org/officeDocument/2006/relationships/image" Target="../media/image352.png"/><Relationship Id="rId10" Type="http://schemas.openxmlformats.org/officeDocument/2006/relationships/image" Target="../media/image357.png"/><Relationship Id="rId4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68.png"/><Relationship Id="rId3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5.png"/><Relationship Id="rId5" Type="http://schemas.openxmlformats.org/officeDocument/2006/relationships/image" Target="../media/image63.png"/><Relationship Id="rId10" Type="http://schemas.openxmlformats.org/officeDocument/2006/relationships/image" Target="../media/image149.png"/><Relationship Id="rId4" Type="http://schemas.openxmlformats.org/officeDocument/2006/relationships/image" Target="../media/image62.png"/><Relationship Id="rId9" Type="http://schemas.openxmlformats.org/officeDocument/2006/relationships/image" Target="../media/image148.png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11" Type="http://schemas.openxmlformats.org/officeDocument/2006/relationships/image" Target="../media/image73.png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72.png"/><Relationship Id="rId4" Type="http://schemas.openxmlformats.org/officeDocument/2006/relationships/image" Target="../media/image45.wmf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2.jpeg"/><Relationship Id="rId11" Type="http://schemas.openxmlformats.org/officeDocument/2006/relationships/image" Target="../media/image79.png"/><Relationship Id="rId5" Type="http://schemas.openxmlformats.org/officeDocument/2006/relationships/image" Target="../media/image81.jpeg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80.jpe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oleObject" Target="../embeddings/oleObject4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9.png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93.jpeg"/><Relationship Id="rId5" Type="http://schemas.openxmlformats.org/officeDocument/2006/relationships/image" Target="../media/image85.png"/><Relationship Id="rId10" Type="http://schemas.openxmlformats.org/officeDocument/2006/relationships/image" Target="../media/image92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90.png"/><Relationship Id="rId1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8.png"/><Relationship Id="rId5" Type="http://schemas.openxmlformats.org/officeDocument/2006/relationships/image" Target="../media/image95.wmf"/><Relationship Id="rId4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11" Type="http://schemas.openxmlformats.org/officeDocument/2006/relationships/image" Target="../media/image8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610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3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9.bin"/><Relationship Id="rId32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28" Type="http://schemas.openxmlformats.org/officeDocument/2006/relationships/image" Target="../media/image22.png"/><Relationship Id="rId10" Type="http://schemas.openxmlformats.org/officeDocument/2006/relationships/image" Target="../media/image8.wmf"/><Relationship Id="rId31" Type="http://schemas.openxmlformats.org/officeDocument/2006/relationships/image" Target="../media/image75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8.bin"/><Relationship Id="rId27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oleObject" Target="../embeddings/oleObject11.bin"/><Relationship Id="rId51" Type="http://schemas.openxmlformats.org/officeDocument/2006/relationships/image" Target="../media/image88.png"/><Relationship Id="rId34" Type="http://schemas.openxmlformats.org/officeDocument/2006/relationships/image" Target="../media/image27.png"/><Relationship Id="rId42" Type="http://schemas.openxmlformats.org/officeDocument/2006/relationships/image" Target="../media/image12.wmf"/><Relationship Id="rId47" Type="http://schemas.openxmlformats.org/officeDocument/2006/relationships/oleObject" Target="../embeddings/oleObject15.bin"/><Relationship Id="rId50" Type="http://schemas.openxmlformats.org/officeDocument/2006/relationships/image" Target="../media/image16.wmf"/><Relationship Id="rId33" Type="http://schemas.openxmlformats.org/officeDocument/2006/relationships/image" Target="../media/image84.png"/><Relationship Id="rId38" Type="http://schemas.openxmlformats.org/officeDocument/2006/relationships/image" Target="../media/image10.wmf"/><Relationship Id="rId46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6.png"/><Relationship Id="rId41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32" Type="http://schemas.openxmlformats.org/officeDocument/2006/relationships/image" Target="../media/image83.png"/><Relationship Id="rId37" Type="http://schemas.openxmlformats.org/officeDocument/2006/relationships/oleObject" Target="../embeddings/oleObject10.bin"/><Relationship Id="rId40" Type="http://schemas.openxmlformats.org/officeDocument/2006/relationships/image" Target="../media/image11.wmf"/><Relationship Id="rId45" Type="http://schemas.openxmlformats.org/officeDocument/2006/relationships/oleObject" Target="../embeddings/oleObject14.bin"/><Relationship Id="rId28" Type="http://schemas.openxmlformats.org/officeDocument/2006/relationships/image" Target="../media/image78.png"/><Relationship Id="rId36" Type="http://schemas.openxmlformats.org/officeDocument/2006/relationships/image" Target="../media/image28.png"/><Relationship Id="rId49" Type="http://schemas.openxmlformats.org/officeDocument/2006/relationships/oleObject" Target="../embeddings/oleObject16.bin"/><Relationship Id="rId31" Type="http://schemas.openxmlformats.org/officeDocument/2006/relationships/image" Target="../media/image82.png"/><Relationship Id="rId44" Type="http://schemas.openxmlformats.org/officeDocument/2006/relationships/image" Target="../media/image13.wmf"/><Relationship Id="rId27" Type="http://schemas.openxmlformats.org/officeDocument/2006/relationships/image" Target="../media/image77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Relationship Id="rId43" Type="http://schemas.openxmlformats.org/officeDocument/2006/relationships/oleObject" Target="../embeddings/oleObject13.bin"/><Relationship Id="rId48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1.wmf"/><Relationship Id="rId3" Type="http://schemas.openxmlformats.org/officeDocument/2006/relationships/image" Target="../media/image39.png"/><Relationship Id="rId34" Type="http://schemas.openxmlformats.org/officeDocument/2006/relationships/oleObject" Target="../embeddings/oleObject19.bin"/><Relationship Id="rId42" Type="http://schemas.openxmlformats.org/officeDocument/2006/relationships/image" Target="../media/image41.png"/><Relationship Id="rId47" Type="http://schemas.openxmlformats.org/officeDocument/2006/relationships/oleObject" Target="../embeddings/oleObject24.bin"/><Relationship Id="rId50" Type="http://schemas.openxmlformats.org/officeDocument/2006/relationships/image" Target="../media/image25.wmf"/><Relationship Id="rId33" Type="http://schemas.openxmlformats.org/officeDocument/2006/relationships/image" Target="../media/image18.wmf"/><Relationship Id="rId38" Type="http://schemas.openxmlformats.org/officeDocument/2006/relationships/oleObject" Target="../embeddings/oleObject21.bin"/><Relationship Id="rId46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41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32" Type="http://schemas.openxmlformats.org/officeDocument/2006/relationships/oleObject" Target="../embeddings/oleObject18.bin"/><Relationship Id="rId37" Type="http://schemas.openxmlformats.org/officeDocument/2006/relationships/image" Target="../media/image20.wmf"/><Relationship Id="rId40" Type="http://schemas.openxmlformats.org/officeDocument/2006/relationships/oleObject" Target="../embeddings/oleObject22.bin"/><Relationship Id="rId45" Type="http://schemas.openxmlformats.org/officeDocument/2006/relationships/oleObject" Target="../embeddings/oleObject23.bin"/><Relationship Id="rId28" Type="http://schemas.openxmlformats.org/officeDocument/2006/relationships/image" Target="../media/image91.png"/><Relationship Id="rId36" Type="http://schemas.openxmlformats.org/officeDocument/2006/relationships/oleObject" Target="../embeddings/oleObject20.bin"/><Relationship Id="rId49" Type="http://schemas.openxmlformats.org/officeDocument/2006/relationships/oleObject" Target="../embeddings/oleObject25.bin"/><Relationship Id="rId31" Type="http://schemas.openxmlformats.org/officeDocument/2006/relationships/image" Target="../media/image17.wmf"/><Relationship Id="rId44" Type="http://schemas.openxmlformats.org/officeDocument/2006/relationships/image" Target="../media/image43.png"/><Relationship Id="rId30" Type="http://schemas.openxmlformats.org/officeDocument/2006/relationships/oleObject" Target="../embeddings/oleObject17.bin"/><Relationship Id="rId35" Type="http://schemas.openxmlformats.org/officeDocument/2006/relationships/image" Target="../media/image19.wmf"/><Relationship Id="rId43" Type="http://schemas.openxmlformats.org/officeDocument/2006/relationships/image" Target="../media/image42.png"/><Relationship Id="rId48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27.bin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21" Type="http://schemas.openxmlformats.org/officeDocument/2006/relationships/image" Target="../media/image97.png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96.png"/><Relationship Id="rId1" Type="http://schemas.openxmlformats.org/officeDocument/2006/relationships/vmlDrawing" Target="../drawings/vmlDrawing6.vml"/><Relationship Id="rId11" Type="http://schemas.openxmlformats.org/officeDocument/2006/relationships/image" Target="../media/image270.png"/><Relationship Id="rId15" Type="http://schemas.openxmlformats.org/officeDocument/2006/relationships/image" Target="../media/image95.png"/><Relationship Id="rId19" Type="http://schemas.openxmlformats.org/officeDocument/2006/relationships/image" Target="../media/image27.wmf"/><Relationship Id="rId14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55" Type="http://schemas.openxmlformats.org/officeDocument/2006/relationships/image" Target="../media/image108.png"/><Relationship Id="rId21" Type="http://schemas.openxmlformats.org/officeDocument/2006/relationships/image" Target="../media/image28.wmf"/><Relationship Id="rId63" Type="http://schemas.openxmlformats.org/officeDocument/2006/relationships/oleObject" Target="../embeddings/oleObject29.bin"/><Relationship Id="rId68" Type="http://schemas.openxmlformats.org/officeDocument/2006/relationships/image" Target="../media/image31.wmf"/><Relationship Id="rId71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54" Type="http://schemas.openxmlformats.org/officeDocument/2006/relationships/image" Target="../media/image107.png"/><Relationship Id="rId62" Type="http://schemas.openxmlformats.org/officeDocument/2006/relationships/image" Target="../media/image28.wmf"/><Relationship Id="rId20" Type="http://schemas.openxmlformats.org/officeDocument/2006/relationships/oleObject" Target="../embeddings/oleObject28.bin"/><Relationship Id="rId70" Type="http://schemas.openxmlformats.org/officeDocument/2006/relationships/image" Target="../media/image32.wmf"/><Relationship Id="rId75" Type="http://schemas.openxmlformats.org/officeDocument/2006/relationships/oleObject" Target="../embeddings/oleObject36.bin"/><Relationship Id="rId83" Type="http://schemas.openxmlformats.org/officeDocument/2006/relationships/image" Target="../media/image49.png"/><Relationship Id="rId1" Type="http://schemas.openxmlformats.org/officeDocument/2006/relationships/vmlDrawing" Target="../drawings/vmlDrawing7.vml"/><Relationship Id="rId53" Type="http://schemas.openxmlformats.org/officeDocument/2006/relationships/image" Target="../media/image106.png"/><Relationship Id="rId58" Type="http://schemas.openxmlformats.org/officeDocument/2006/relationships/image" Target="../media/image111.png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29.wmf"/><Relationship Id="rId66" Type="http://schemas.openxmlformats.org/officeDocument/2006/relationships/image" Target="../media/image30.wmf"/><Relationship Id="rId32" Type="http://schemas.openxmlformats.org/officeDocument/2006/relationships/image" Target="../media/image31.wmf"/><Relationship Id="rId74" Type="http://schemas.openxmlformats.org/officeDocument/2006/relationships/oleObject" Target="../embeddings/oleObject35.bin"/><Relationship Id="rId79" Type="http://schemas.openxmlformats.org/officeDocument/2006/relationships/image" Target="../media/image114.png"/><Relationship Id="rId57" Type="http://schemas.openxmlformats.org/officeDocument/2006/relationships/image" Target="../media/image110.png"/><Relationship Id="rId61" Type="http://schemas.openxmlformats.org/officeDocument/2006/relationships/oleObject" Target="../embeddings/oleObject28.bin"/><Relationship Id="rId28" Type="http://schemas.openxmlformats.org/officeDocument/2006/relationships/image" Target="../media/image30.wmf"/><Relationship Id="rId36" Type="http://schemas.openxmlformats.org/officeDocument/2006/relationships/image" Target="../media/image32.wmf"/><Relationship Id="rId82" Type="http://schemas.openxmlformats.org/officeDocument/2006/relationships/image" Target="../media/image48.png"/><Relationship Id="rId60" Type="http://schemas.openxmlformats.org/officeDocument/2006/relationships/image" Target="../media/image113.png"/><Relationship Id="rId65" Type="http://schemas.openxmlformats.org/officeDocument/2006/relationships/oleObject" Target="../embeddings/oleObject30.bin"/><Relationship Id="rId31" Type="http://schemas.openxmlformats.org/officeDocument/2006/relationships/oleObject" Target="../embeddings/oleObject31.bin"/><Relationship Id="rId73" Type="http://schemas.openxmlformats.org/officeDocument/2006/relationships/oleObject" Target="../embeddings/oleObject34.bin"/><Relationship Id="rId81" Type="http://schemas.openxmlformats.org/officeDocument/2006/relationships/image" Target="../media/image116.png"/><Relationship Id="rId56" Type="http://schemas.openxmlformats.org/officeDocument/2006/relationships/image" Target="../media/image109.png"/><Relationship Id="rId64" Type="http://schemas.openxmlformats.org/officeDocument/2006/relationships/image" Target="../media/image29.wmf"/><Relationship Id="rId27" Type="http://schemas.openxmlformats.org/officeDocument/2006/relationships/oleObject" Target="../embeddings/oleObject30.bin"/><Relationship Id="rId69" Type="http://schemas.openxmlformats.org/officeDocument/2006/relationships/oleObject" Target="../embeddings/oleObject32.bin"/><Relationship Id="rId35" Type="http://schemas.openxmlformats.org/officeDocument/2006/relationships/oleObject" Target="../embeddings/oleObject32.bin"/><Relationship Id="rId8" Type="http://schemas.openxmlformats.org/officeDocument/2006/relationships/image" Target="../media/image36.png"/><Relationship Id="rId72" Type="http://schemas.openxmlformats.org/officeDocument/2006/relationships/image" Target="../media/image33.wmf"/><Relationship Id="rId80" Type="http://schemas.openxmlformats.org/officeDocument/2006/relationships/image" Target="../media/image115.png"/><Relationship Id="rId12" Type="http://schemas.openxmlformats.org/officeDocument/2006/relationships/image" Target="../media/image410.png"/><Relationship Id="rId59" Type="http://schemas.openxmlformats.org/officeDocument/2006/relationships/image" Target="../media/image112.png"/><Relationship Id="rId17" Type="http://schemas.openxmlformats.org/officeDocument/2006/relationships/image" Target="../media/image3100.png"/><Relationship Id="rId67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1.bin"/><Relationship Id="rId3" Type="http://schemas.openxmlformats.org/officeDocument/2006/relationships/image" Target="../media/image56.png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6.wmf"/><Relationship Id="rId4" Type="http://schemas.openxmlformats.org/officeDocument/2006/relationships/image" Target="../media/image480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266265" y="6048888"/>
            <a:ext cx="910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003399"/>
                </a:solidFill>
                <a:ea typeface="Cambria Math" panose="02040503050406030204" pitchFamily="18" charset="0"/>
              </a:rPr>
              <a:t>Lecture 12: Quasiparticle tunneling --- theory </a:t>
            </a:r>
            <a:endParaRPr lang="en-US" sz="2000" b="1" dirty="0">
              <a:solidFill>
                <a:srgbClr val="000099"/>
              </a:solidFill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1666978" y="261031"/>
            <a:ext cx="1028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Lecture 11:  </a:t>
            </a:r>
            <a:r>
              <a:rPr lang="en-US" sz="2000" b="1" dirty="0">
                <a:solidFill>
                  <a:srgbClr val="C00000"/>
                </a:solidFill>
                <a:ea typeface="Cambria Math" panose="02040503050406030204" pitchFamily="18" charset="0"/>
              </a:rPr>
              <a:t>Electrodynamics, non-equilibrium superconductivity, and beyond </a:t>
            </a: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BCS</a:t>
            </a:r>
            <a:endParaRPr lang="en-US" sz="20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814" y="6064277"/>
            <a:ext cx="110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Next 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750" y="243838"/>
            <a:ext cx="73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Today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493" y="270411"/>
            <a:ext cx="1012873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493" y="6090850"/>
            <a:ext cx="1577451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FE85D-3962-4468-AC4C-76417401F8F1}"/>
              </a:ext>
            </a:extLst>
          </p:cNvPr>
          <p:cNvSpPr txBox="1"/>
          <p:nvPr/>
        </p:nvSpPr>
        <p:spPr>
          <a:xfrm>
            <a:off x="1084765" y="1503026"/>
            <a:ext cx="101015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Cambria Math" panose="02040503050406030204" pitchFamily="18" charset="0"/>
              </a:rPr>
              <a:t>D</a:t>
            </a:r>
            <a:r>
              <a:rPr lang="en-US" dirty="0" smtClean="0">
                <a:ea typeface="Cambria Math" panose="02040503050406030204" pitchFamily="18" charset="0"/>
              </a:rPr>
              <a:t>iscussion the BCS theory in four parts: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>
                <a:ea typeface="Cambria Math" panose="02040503050406030204" pitchFamily="18" charset="0"/>
              </a:rPr>
              <a:t>Clues to the mechanism and the Cooper instability problem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ea typeface="Cambria Math" panose="02040503050406030204" pitchFamily="18" charset="0"/>
              </a:rPr>
              <a:t>Attractive interaction and the BCS </a:t>
            </a:r>
            <a:r>
              <a:rPr lang="en-US" dirty="0" err="1">
                <a:ea typeface="Cambria Math" panose="02040503050406030204" pitchFamily="18" charset="0"/>
              </a:rPr>
              <a:t>wavefunction</a:t>
            </a:r>
            <a:r>
              <a:rPr lang="en-US" dirty="0">
                <a:ea typeface="Cambria Math" panose="02040503050406030204" pitchFamily="18" charset="0"/>
              </a:rPr>
              <a:t> and ground state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ea typeface="Cambria Math" panose="02040503050406030204" pitchFamily="18" charset="0"/>
              </a:rPr>
              <a:t>Self-consistent solution and quasiparticles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Temperature dependence, thermodynamics, and coherence factors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Electrodynamics, non-equilibrium superconductivity, and beyond BCS</a:t>
            </a:r>
            <a:endParaRPr lang="en-US" dirty="0">
              <a:ea typeface="Cambria Math" panose="020405030504060302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US" dirty="0">
              <a:ea typeface="Cambria Math" panose="02040503050406030204" pitchFamily="18" charset="0"/>
            </a:endParaRPr>
          </a:p>
          <a:p>
            <a:pPr>
              <a:spcAft>
                <a:spcPts val="1800"/>
              </a:spcAft>
            </a:pPr>
            <a:endParaRPr lang="en-US" dirty="0" smtClean="0">
              <a:ea typeface="Cambria Math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77750" y="4151620"/>
            <a:ext cx="389206" cy="17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131" y="65864"/>
            <a:ext cx="200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Non-Equilibrium SC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1099" y="539481"/>
                <a:ext cx="5021952" cy="591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QP’s not in thermal equilibrium: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99" y="539481"/>
                <a:ext cx="5021952" cy="591380"/>
              </a:xfrm>
              <a:prstGeom prst="rect">
                <a:avLst/>
              </a:prstGeom>
              <a:blipFill>
                <a:blip r:embed="rId2"/>
                <a:stretch>
                  <a:fillRect l="-1092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300" y="1271619"/>
                <a:ext cx="1502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00" y="1271619"/>
                <a:ext cx="1502399" cy="276999"/>
              </a:xfrm>
              <a:prstGeom prst="rect">
                <a:avLst/>
              </a:prstGeom>
              <a:blipFill>
                <a:blip r:embed="rId3"/>
                <a:stretch>
                  <a:fillRect l="-1619" t="-444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36591" y="1596081"/>
            <a:ext cx="269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eviation from equilibrium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465939" y="1506595"/>
            <a:ext cx="505551" cy="2619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1099" y="2274102"/>
                <a:ext cx="5304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Apply perturbation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drive system out of equilibrium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99" y="2274102"/>
                <a:ext cx="5304978" cy="369332"/>
              </a:xfrm>
              <a:prstGeom prst="rect">
                <a:avLst/>
              </a:prstGeom>
              <a:blipFill>
                <a:blip r:embed="rId4"/>
                <a:stretch>
                  <a:fillRect l="-1034" t="-8197" r="-2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1099" y="2676953"/>
            <a:ext cx="628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Opposed by relaxation to equilibrium by scattering and diffusion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8045" y="2492287"/>
            <a:ext cx="391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Balance rates by the </a:t>
            </a:r>
            <a:r>
              <a:rPr lang="en-US" dirty="0" err="1" smtClean="0"/>
              <a:t>Boltzman</a:t>
            </a:r>
            <a:r>
              <a:rPr lang="en-US" dirty="0" smtClean="0"/>
              <a:t> equation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58604" y="360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55197" y="41527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32400" y="5486472"/>
            <a:ext cx="501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 Coherence factors --- effect on scattering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32400" y="5911635"/>
                <a:ext cx="61785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dirty="0" smtClean="0"/>
                  <a:t>6.  Extra degree of freedom provided by condensate                   </a:t>
                </a:r>
                <a:r>
                  <a:rPr lang="en-US" dirty="0" smtClean="0">
                    <a:sym typeface="Wingdings 3" panose="05040102010807070707" pitchFamily="18" charset="2"/>
                  </a:rPr>
                  <a:t>    </a:t>
                </a:r>
                <a:r>
                  <a:rPr lang="en-US" dirty="0" smtClean="0"/>
                  <a:t>new </a:t>
                </a:r>
                <a:r>
                  <a:rPr lang="en-US" dirty="0"/>
                  <a:t>phenomena occur that are not possible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state</a:t>
                </a:r>
              </a:p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400" y="5911635"/>
                <a:ext cx="6178575" cy="923330"/>
              </a:xfrm>
              <a:prstGeom prst="rect">
                <a:avLst/>
              </a:prstGeom>
              <a:blipFill>
                <a:blip r:embed="rId5"/>
                <a:stretch>
                  <a:fillRect l="-789" t="-3974" r="-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13871" y="3450234"/>
            <a:ext cx="1466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Perturbations</a:t>
            </a:r>
            <a:endParaRPr lang="en-US" i="1" dirty="0"/>
          </a:p>
        </p:txBody>
      </p:sp>
      <p:sp>
        <p:nvSpPr>
          <p:cNvPr id="21" name="Right Brace 20"/>
          <p:cNvSpPr/>
          <p:nvPr/>
        </p:nvSpPr>
        <p:spPr>
          <a:xfrm>
            <a:off x="6502671" y="2221350"/>
            <a:ext cx="249494" cy="879498"/>
          </a:xfrm>
          <a:prstGeom prst="rightBrace">
            <a:avLst>
              <a:gd name="adj1" fmla="val 2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50116" y="3483753"/>
            <a:ext cx="4351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Response – mostly like normal metal </a:t>
            </a:r>
            <a:r>
              <a:rPr lang="en-US" i="1" u="sng" dirty="0"/>
              <a:t>except</a:t>
            </a:r>
            <a:r>
              <a:rPr lang="en-US" i="1" dirty="0"/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420095" y="3875022"/>
                <a:ext cx="5666744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supercurrent blocks perturbation of </a:t>
                </a:r>
                <a:r>
                  <a:rPr lang="en-US" dirty="0" err="1"/>
                  <a:t>qp’s</a:t>
                </a:r>
                <a:r>
                  <a:rPr lang="en-US" dirty="0"/>
                  <a:t> (shorts out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095" y="3875022"/>
                <a:ext cx="5666744" cy="402931"/>
              </a:xfrm>
              <a:prstGeom prst="rect">
                <a:avLst/>
              </a:prstGeom>
              <a:blipFill>
                <a:blip r:embed="rId6"/>
                <a:stretch>
                  <a:fillRect l="-86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432400" y="4290629"/>
                <a:ext cx="5789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2.   energy </a:t>
                </a:r>
                <a:r>
                  <a:rPr lang="en-US" dirty="0"/>
                  <a:t>gap reduces # </a:t>
                </a:r>
                <a:r>
                  <a:rPr lang="en-US" dirty="0" err="1"/>
                  <a:t>qp’s</a:t>
                </a:r>
                <a:r>
                  <a:rPr lang="en-US" dirty="0"/>
                  <a:t> at any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freeze out at low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400" y="4290629"/>
                <a:ext cx="5789726" cy="369332"/>
              </a:xfrm>
              <a:prstGeom prst="rect">
                <a:avLst/>
              </a:prstGeom>
              <a:blipFill>
                <a:blip r:embed="rId7"/>
                <a:stretch>
                  <a:fillRect l="-84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20095" y="5079511"/>
                <a:ext cx="67310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4.  QP’s </a:t>
                </a:r>
                <a:r>
                  <a:rPr lang="en-US" dirty="0"/>
                  <a:t>properties modified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&gt;∆ </m:t>
                    </m:r>
                  </m:oMath>
                </a14:m>
                <a:r>
                  <a:rPr lang="en-US" dirty="0" smtClean="0"/>
                  <a:t>--- most </a:t>
                </a:r>
                <a:r>
                  <a:rPr lang="en-US" dirty="0" err="1"/>
                  <a:t>qp’s</a:t>
                </a:r>
                <a:r>
                  <a:rPr lang="en-US" dirty="0"/>
                  <a:t> way </a:t>
                </a:r>
                <a:r>
                  <a:rPr lang="en-US" dirty="0" smtClean="0"/>
                  <a:t>above gap</a:t>
                </a:r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095" y="5079511"/>
                <a:ext cx="6731036" cy="369332"/>
              </a:xfrm>
              <a:prstGeom prst="rect">
                <a:avLst/>
              </a:prstGeom>
              <a:blipFill>
                <a:blip r:embed="rId8"/>
                <a:stretch>
                  <a:fillRect l="-72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8134" y="3905502"/>
            <a:ext cx="4463338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E-fields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Temperature gradients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EM fields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Charge injection by transport or tunneling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Phonon injection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420095" y="4672550"/>
                <a:ext cx="3495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AutoNum type="arabicPeriod" startAt="3"/>
                </a:pPr>
                <a:r>
                  <a:rPr lang="en-US" dirty="0"/>
                  <a:t>DOS  large near gap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095" y="4672550"/>
                <a:ext cx="3495829" cy="369332"/>
              </a:xfrm>
              <a:prstGeom prst="rect">
                <a:avLst/>
              </a:prstGeom>
              <a:blipFill>
                <a:blip r:embed="rId9"/>
                <a:stretch>
                  <a:fillRect l="-139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0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13" grpId="0"/>
      <p:bldP spid="15" grpId="0"/>
      <p:bldP spid="16" grpId="0"/>
      <p:bldP spid="17" grpId="0"/>
      <p:bldP spid="20" grpId="0"/>
      <p:bldP spid="21" grpId="0" animBg="1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8395" y="-521665"/>
            <a:ext cx="3918328" cy="3708126"/>
            <a:chOff x="2009775" y="3611422"/>
            <a:chExt cx="4582361" cy="4999568"/>
          </a:xfrm>
        </p:grpSpPr>
        <p:grpSp>
          <p:nvGrpSpPr>
            <p:cNvPr id="3" name="Group 2"/>
            <p:cNvGrpSpPr/>
            <p:nvPr/>
          </p:nvGrpSpPr>
          <p:grpSpPr>
            <a:xfrm>
              <a:off x="2223651" y="3611422"/>
              <a:ext cx="3752850" cy="3808555"/>
              <a:chOff x="753202" y="1137852"/>
              <a:chExt cx="4330211" cy="4583069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V="1">
                <a:off x="2918308" y="3749787"/>
                <a:ext cx="676" cy="197113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753202" y="5255992"/>
                <a:ext cx="4330211" cy="1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480328" y="1137852"/>
                <a:ext cx="75" cy="33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195201" y="1799725"/>
                <a:ext cx="75" cy="33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009775" y="5454725"/>
              <a:ext cx="4582361" cy="3156265"/>
              <a:chOff x="2009775" y="5454725"/>
              <a:chExt cx="4582361" cy="3156265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009775" y="7419975"/>
                <a:ext cx="4343400" cy="95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2223651" y="6600965"/>
                <a:ext cx="3752850" cy="1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3996971" y="5454725"/>
                    <a:ext cx="18274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6971" y="5454725"/>
                    <a:ext cx="182742" cy="24622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7586" r="-24138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Freeform 7"/>
              <p:cNvSpPr/>
              <p:nvPr/>
            </p:nvSpPr>
            <p:spPr>
              <a:xfrm>
                <a:off x="2276475" y="5953125"/>
                <a:ext cx="1428750" cy="1071549"/>
              </a:xfrm>
              <a:custGeom>
                <a:avLst/>
                <a:gdLst>
                  <a:gd name="connsiteX0" fmla="*/ 0 w 1428750"/>
                  <a:gd name="connsiteY0" fmla="*/ 9525 h 1071549"/>
                  <a:gd name="connsiteX1" fmla="*/ 200025 w 1428750"/>
                  <a:gd name="connsiteY1" fmla="*/ 438150 h 1071549"/>
                  <a:gd name="connsiteX2" fmla="*/ 438150 w 1428750"/>
                  <a:gd name="connsiteY2" fmla="*/ 876300 h 1071549"/>
                  <a:gd name="connsiteX3" fmla="*/ 666750 w 1428750"/>
                  <a:gd name="connsiteY3" fmla="*/ 1038225 h 1071549"/>
                  <a:gd name="connsiteX4" fmla="*/ 809625 w 1428750"/>
                  <a:gd name="connsiteY4" fmla="*/ 1066800 h 1071549"/>
                  <a:gd name="connsiteX5" fmla="*/ 1028700 w 1428750"/>
                  <a:gd name="connsiteY5" fmla="*/ 971550 h 1071549"/>
                  <a:gd name="connsiteX6" fmla="*/ 1209675 w 1428750"/>
                  <a:gd name="connsiteY6" fmla="*/ 666750 h 1071549"/>
                  <a:gd name="connsiteX7" fmla="*/ 1428750 w 1428750"/>
                  <a:gd name="connsiteY7" fmla="*/ 0 h 1071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750" h="1071549">
                    <a:moveTo>
                      <a:pt x="0" y="9525"/>
                    </a:moveTo>
                    <a:cubicBezTo>
                      <a:pt x="63500" y="151606"/>
                      <a:pt x="127000" y="293688"/>
                      <a:pt x="200025" y="438150"/>
                    </a:cubicBezTo>
                    <a:cubicBezTo>
                      <a:pt x="273050" y="582612"/>
                      <a:pt x="360363" y="776288"/>
                      <a:pt x="438150" y="876300"/>
                    </a:cubicBezTo>
                    <a:cubicBezTo>
                      <a:pt x="515938" y="976313"/>
                      <a:pt x="604837" y="1006475"/>
                      <a:pt x="666750" y="1038225"/>
                    </a:cubicBezTo>
                    <a:cubicBezTo>
                      <a:pt x="728663" y="1069975"/>
                      <a:pt x="749300" y="1077912"/>
                      <a:pt x="809625" y="1066800"/>
                    </a:cubicBezTo>
                    <a:cubicBezTo>
                      <a:pt x="869950" y="1055688"/>
                      <a:pt x="962025" y="1038225"/>
                      <a:pt x="1028700" y="971550"/>
                    </a:cubicBezTo>
                    <a:cubicBezTo>
                      <a:pt x="1095375" y="904875"/>
                      <a:pt x="1143000" y="828675"/>
                      <a:pt x="1209675" y="666750"/>
                    </a:cubicBezTo>
                    <a:cubicBezTo>
                      <a:pt x="1276350" y="504825"/>
                      <a:pt x="1352550" y="252412"/>
                      <a:pt x="1428750" y="0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035467" y="6987322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199146" y="6937178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871788" y="6937178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307050" y="6853240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734335" y="6863358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442034" y="6615115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560972" y="6615115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628464" y="6736925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374542" y="6729850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366776" y="5935127"/>
                <a:ext cx="1428750" cy="1071549"/>
              </a:xfrm>
              <a:custGeom>
                <a:avLst/>
                <a:gdLst>
                  <a:gd name="connsiteX0" fmla="*/ 0 w 1428750"/>
                  <a:gd name="connsiteY0" fmla="*/ 9525 h 1071549"/>
                  <a:gd name="connsiteX1" fmla="*/ 200025 w 1428750"/>
                  <a:gd name="connsiteY1" fmla="*/ 438150 h 1071549"/>
                  <a:gd name="connsiteX2" fmla="*/ 438150 w 1428750"/>
                  <a:gd name="connsiteY2" fmla="*/ 876300 h 1071549"/>
                  <a:gd name="connsiteX3" fmla="*/ 666750 w 1428750"/>
                  <a:gd name="connsiteY3" fmla="*/ 1038225 h 1071549"/>
                  <a:gd name="connsiteX4" fmla="*/ 809625 w 1428750"/>
                  <a:gd name="connsiteY4" fmla="*/ 1066800 h 1071549"/>
                  <a:gd name="connsiteX5" fmla="*/ 1028700 w 1428750"/>
                  <a:gd name="connsiteY5" fmla="*/ 971550 h 1071549"/>
                  <a:gd name="connsiteX6" fmla="*/ 1209675 w 1428750"/>
                  <a:gd name="connsiteY6" fmla="*/ 666750 h 1071549"/>
                  <a:gd name="connsiteX7" fmla="*/ 1428750 w 1428750"/>
                  <a:gd name="connsiteY7" fmla="*/ 0 h 1071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750" h="1071549">
                    <a:moveTo>
                      <a:pt x="0" y="9525"/>
                    </a:moveTo>
                    <a:cubicBezTo>
                      <a:pt x="63500" y="151606"/>
                      <a:pt x="127000" y="293688"/>
                      <a:pt x="200025" y="438150"/>
                    </a:cubicBezTo>
                    <a:cubicBezTo>
                      <a:pt x="273050" y="582612"/>
                      <a:pt x="360363" y="776288"/>
                      <a:pt x="438150" y="876300"/>
                    </a:cubicBezTo>
                    <a:cubicBezTo>
                      <a:pt x="515938" y="976313"/>
                      <a:pt x="604837" y="1006475"/>
                      <a:pt x="666750" y="1038225"/>
                    </a:cubicBezTo>
                    <a:cubicBezTo>
                      <a:pt x="728663" y="1069975"/>
                      <a:pt x="749300" y="1077912"/>
                      <a:pt x="809625" y="1066800"/>
                    </a:cubicBezTo>
                    <a:cubicBezTo>
                      <a:pt x="869950" y="1055688"/>
                      <a:pt x="962025" y="1038225"/>
                      <a:pt x="1028700" y="971550"/>
                    </a:cubicBezTo>
                    <a:cubicBezTo>
                      <a:pt x="1095375" y="904875"/>
                      <a:pt x="1143000" y="828675"/>
                      <a:pt x="1209675" y="666750"/>
                    </a:cubicBezTo>
                    <a:cubicBezTo>
                      <a:pt x="1276350" y="504825"/>
                      <a:pt x="1352550" y="252412"/>
                      <a:pt x="1428750" y="0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125768" y="6969324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289447" y="6919180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962089" y="6919180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397351" y="6835242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824636" y="6845360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532335" y="6597117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651273" y="6597117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718765" y="6718927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464843" y="6711852"/>
                <a:ext cx="67492" cy="642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040513" y="6315075"/>
                <a:ext cx="309126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4146031" y="6315075"/>
                <a:ext cx="309126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3687845" y="6315075"/>
                <a:ext cx="309126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776476" y="6315075"/>
                <a:ext cx="309126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093434" y="7305675"/>
                <a:ext cx="0" cy="20955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191069" y="7324725"/>
                <a:ext cx="0" cy="20955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769018" y="7575629"/>
                    <a:ext cx="455543" cy="3243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sz="1600" baseline="-250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9018" y="7575629"/>
                    <a:ext cx="455543" cy="32436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125" r="-4688" b="-205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906638" y="7575629"/>
                    <a:ext cx="455543" cy="3243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𝑘𝐹</m:t>
                          </m:r>
                        </m:oMath>
                      </m:oMathPara>
                    </a14:m>
                    <a:endParaRPr lang="en-US" sz="1600" baseline="-250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638" y="7575629"/>
                    <a:ext cx="455543" cy="32436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938" r="-4688" b="-205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Arrow Connector 35"/>
              <p:cNvCxnSpPr/>
              <p:nvPr/>
            </p:nvCxnSpPr>
            <p:spPr>
              <a:xfrm flipV="1">
                <a:off x="6085602" y="6615115"/>
                <a:ext cx="0" cy="795335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124146" y="6853240"/>
                    <a:ext cx="467990" cy="33197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4146" y="6853240"/>
                    <a:ext cx="467990" cy="33197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121" r="-9091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3666793" y="8196022"/>
                    <a:ext cx="958476" cy="41496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6793" y="8196022"/>
                    <a:ext cx="958476" cy="41496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667" r="-666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/>
          <p:cNvSpPr txBox="1"/>
          <p:nvPr/>
        </p:nvSpPr>
        <p:spPr>
          <a:xfrm>
            <a:off x="1654016" y="298204"/>
            <a:ext cx="146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EQUILIBRIUM</a:t>
            </a:r>
            <a:endParaRPr lang="en-US" u="sng" dirty="0"/>
          </a:p>
        </p:txBody>
      </p:sp>
      <p:grpSp>
        <p:nvGrpSpPr>
          <p:cNvPr id="44" name="Group 43"/>
          <p:cNvGrpSpPr/>
          <p:nvPr/>
        </p:nvGrpSpPr>
        <p:grpSpPr>
          <a:xfrm>
            <a:off x="6878383" y="497639"/>
            <a:ext cx="2956038" cy="1425494"/>
            <a:chOff x="1231500" y="3384480"/>
            <a:chExt cx="2956038" cy="1425494"/>
          </a:xfrm>
        </p:grpSpPr>
        <p:cxnSp>
          <p:nvCxnSpPr>
            <p:cNvPr id="45" name="Straight Arrow Connector 44"/>
            <p:cNvCxnSpPr/>
            <p:nvPr/>
          </p:nvCxnSpPr>
          <p:spPr>
            <a:xfrm flipH="1" flipV="1">
              <a:off x="2733751" y="3685427"/>
              <a:ext cx="7285" cy="11245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231500" y="4338723"/>
              <a:ext cx="2956038" cy="859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603754" y="3384480"/>
                  <a:ext cx="27456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3754" y="3384480"/>
                  <a:ext cx="274562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15556" r="-6667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/>
            <p:nvPr/>
          </p:nvCxnSpPr>
          <p:spPr>
            <a:xfrm>
              <a:off x="2037518" y="4219239"/>
              <a:ext cx="0" cy="1900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443765" y="4219239"/>
              <a:ext cx="0" cy="1900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1552576" y="3969630"/>
              <a:ext cx="942974" cy="373769"/>
            </a:xfrm>
            <a:custGeom>
              <a:avLst/>
              <a:gdLst>
                <a:gd name="connsiteX0" fmla="*/ 0 w 1038225"/>
                <a:gd name="connsiteY0" fmla="*/ 419100 h 438150"/>
                <a:gd name="connsiteX1" fmla="*/ 95250 w 1038225"/>
                <a:gd name="connsiteY1" fmla="*/ 171450 h 438150"/>
                <a:gd name="connsiteX2" fmla="*/ 295275 w 1038225"/>
                <a:gd name="connsiteY2" fmla="*/ 47625 h 438150"/>
                <a:gd name="connsiteX3" fmla="*/ 514350 w 1038225"/>
                <a:gd name="connsiteY3" fmla="*/ 0 h 438150"/>
                <a:gd name="connsiteX4" fmla="*/ 742950 w 1038225"/>
                <a:gd name="connsiteY4" fmla="*/ 47625 h 438150"/>
                <a:gd name="connsiteX5" fmla="*/ 914400 w 1038225"/>
                <a:gd name="connsiteY5" fmla="*/ 133350 h 438150"/>
                <a:gd name="connsiteX6" fmla="*/ 1009650 w 1038225"/>
                <a:gd name="connsiteY6" fmla="*/ 371475 h 438150"/>
                <a:gd name="connsiteX7" fmla="*/ 1038225 w 1038225"/>
                <a:gd name="connsiteY7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225" h="438150">
                  <a:moveTo>
                    <a:pt x="0" y="419100"/>
                  </a:moveTo>
                  <a:cubicBezTo>
                    <a:pt x="23019" y="326231"/>
                    <a:pt x="46038" y="233362"/>
                    <a:pt x="95250" y="171450"/>
                  </a:cubicBezTo>
                  <a:cubicBezTo>
                    <a:pt x="144462" y="109538"/>
                    <a:pt x="225425" y="76200"/>
                    <a:pt x="295275" y="47625"/>
                  </a:cubicBezTo>
                  <a:cubicBezTo>
                    <a:pt x="365125" y="19050"/>
                    <a:pt x="439738" y="0"/>
                    <a:pt x="514350" y="0"/>
                  </a:cubicBezTo>
                  <a:cubicBezTo>
                    <a:pt x="588962" y="0"/>
                    <a:pt x="676275" y="25400"/>
                    <a:pt x="742950" y="47625"/>
                  </a:cubicBezTo>
                  <a:cubicBezTo>
                    <a:pt x="809625" y="69850"/>
                    <a:pt x="869950" y="79375"/>
                    <a:pt x="914400" y="133350"/>
                  </a:cubicBezTo>
                  <a:cubicBezTo>
                    <a:pt x="958850" y="187325"/>
                    <a:pt x="989013" y="320675"/>
                    <a:pt x="1009650" y="371475"/>
                  </a:cubicBezTo>
                  <a:cubicBezTo>
                    <a:pt x="1030287" y="422275"/>
                    <a:pt x="1034256" y="430212"/>
                    <a:pt x="1038225" y="43815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V="1">
              <a:off x="2975468" y="4341829"/>
              <a:ext cx="942974" cy="373769"/>
            </a:xfrm>
            <a:custGeom>
              <a:avLst/>
              <a:gdLst>
                <a:gd name="connsiteX0" fmla="*/ 0 w 1038225"/>
                <a:gd name="connsiteY0" fmla="*/ 419100 h 438150"/>
                <a:gd name="connsiteX1" fmla="*/ 95250 w 1038225"/>
                <a:gd name="connsiteY1" fmla="*/ 171450 h 438150"/>
                <a:gd name="connsiteX2" fmla="*/ 295275 w 1038225"/>
                <a:gd name="connsiteY2" fmla="*/ 47625 h 438150"/>
                <a:gd name="connsiteX3" fmla="*/ 514350 w 1038225"/>
                <a:gd name="connsiteY3" fmla="*/ 0 h 438150"/>
                <a:gd name="connsiteX4" fmla="*/ 742950 w 1038225"/>
                <a:gd name="connsiteY4" fmla="*/ 47625 h 438150"/>
                <a:gd name="connsiteX5" fmla="*/ 914400 w 1038225"/>
                <a:gd name="connsiteY5" fmla="*/ 133350 h 438150"/>
                <a:gd name="connsiteX6" fmla="*/ 1009650 w 1038225"/>
                <a:gd name="connsiteY6" fmla="*/ 371475 h 438150"/>
                <a:gd name="connsiteX7" fmla="*/ 1038225 w 1038225"/>
                <a:gd name="connsiteY7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225" h="438150">
                  <a:moveTo>
                    <a:pt x="0" y="419100"/>
                  </a:moveTo>
                  <a:cubicBezTo>
                    <a:pt x="23019" y="326231"/>
                    <a:pt x="46038" y="233362"/>
                    <a:pt x="95250" y="171450"/>
                  </a:cubicBezTo>
                  <a:cubicBezTo>
                    <a:pt x="144462" y="109538"/>
                    <a:pt x="225425" y="76200"/>
                    <a:pt x="295275" y="47625"/>
                  </a:cubicBezTo>
                  <a:cubicBezTo>
                    <a:pt x="365125" y="19050"/>
                    <a:pt x="439738" y="0"/>
                    <a:pt x="514350" y="0"/>
                  </a:cubicBezTo>
                  <a:cubicBezTo>
                    <a:pt x="588962" y="0"/>
                    <a:pt x="676275" y="25400"/>
                    <a:pt x="742950" y="47625"/>
                  </a:cubicBezTo>
                  <a:cubicBezTo>
                    <a:pt x="809625" y="69850"/>
                    <a:pt x="869950" y="79375"/>
                    <a:pt x="914400" y="133350"/>
                  </a:cubicBezTo>
                  <a:cubicBezTo>
                    <a:pt x="958850" y="187325"/>
                    <a:pt x="989013" y="320675"/>
                    <a:pt x="1009650" y="371475"/>
                  </a:cubicBezTo>
                  <a:cubicBezTo>
                    <a:pt x="1030287" y="422275"/>
                    <a:pt x="1034256" y="430212"/>
                    <a:pt x="1038225" y="43815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49401" y="694972"/>
                <a:ext cx="901722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01" y="694972"/>
                <a:ext cx="901722" cy="317972"/>
              </a:xfrm>
              <a:prstGeom prst="rect">
                <a:avLst/>
              </a:prstGeom>
              <a:blipFill>
                <a:blip r:embed="rId8"/>
                <a:stretch>
                  <a:fillRect l="-12245" r="-884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5349401" y="1005570"/>
            <a:ext cx="2172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89968" y="1005570"/>
            <a:ext cx="2172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38868" y="1256990"/>
            <a:ext cx="63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EVEN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5991885" y="1256990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ODD</a:t>
            </a:r>
            <a:endParaRPr lang="en-US" sz="16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9863440" y="1012944"/>
            <a:ext cx="2212275" cy="701700"/>
            <a:chOff x="5591066" y="4535764"/>
            <a:chExt cx="1534699" cy="701700"/>
          </a:xfrm>
        </p:grpSpPr>
        <p:sp>
          <p:nvSpPr>
            <p:cNvPr id="59" name="TextBox 58"/>
            <p:cNvSpPr txBox="1"/>
            <p:nvPr/>
          </p:nvSpPr>
          <p:spPr>
            <a:xfrm>
              <a:off x="5772413" y="4535764"/>
              <a:ext cx="1204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MODE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91066" y="4898910"/>
              <a:ext cx="15346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(electric field)</a:t>
              </a:r>
              <a:endParaRPr lang="en-US" sz="1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878383" y="1995414"/>
            <a:ext cx="2956038" cy="1535855"/>
            <a:chOff x="2407597" y="5248699"/>
            <a:chExt cx="2956038" cy="1535855"/>
          </a:xfrm>
        </p:grpSpPr>
        <p:grpSp>
          <p:nvGrpSpPr>
            <p:cNvPr id="62" name="Group 61"/>
            <p:cNvGrpSpPr/>
            <p:nvPr/>
          </p:nvGrpSpPr>
          <p:grpSpPr>
            <a:xfrm>
              <a:off x="2407597" y="5248699"/>
              <a:ext cx="2956038" cy="1535855"/>
              <a:chOff x="1231500" y="3268774"/>
              <a:chExt cx="2956038" cy="1535855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flipV="1">
                <a:off x="2725900" y="3565512"/>
                <a:ext cx="570" cy="123911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231500" y="4338723"/>
                <a:ext cx="2956038" cy="859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2625605" y="3268774"/>
                    <a:ext cx="27456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5605" y="3268774"/>
                    <a:ext cx="274562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7778" r="-4444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Connector 66"/>
              <p:cNvCxnSpPr/>
              <p:nvPr/>
            </p:nvCxnSpPr>
            <p:spPr>
              <a:xfrm>
                <a:off x="2037518" y="4219239"/>
                <a:ext cx="0" cy="19002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443765" y="4219239"/>
                <a:ext cx="0" cy="19002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Freeform 68"/>
              <p:cNvSpPr/>
              <p:nvPr/>
            </p:nvSpPr>
            <p:spPr>
              <a:xfrm>
                <a:off x="1533526" y="4028905"/>
                <a:ext cx="981074" cy="597045"/>
              </a:xfrm>
              <a:custGeom>
                <a:avLst/>
                <a:gdLst>
                  <a:gd name="connsiteX0" fmla="*/ 0 w 1038225"/>
                  <a:gd name="connsiteY0" fmla="*/ 419100 h 438150"/>
                  <a:gd name="connsiteX1" fmla="*/ 95250 w 1038225"/>
                  <a:gd name="connsiteY1" fmla="*/ 171450 h 438150"/>
                  <a:gd name="connsiteX2" fmla="*/ 295275 w 1038225"/>
                  <a:gd name="connsiteY2" fmla="*/ 47625 h 438150"/>
                  <a:gd name="connsiteX3" fmla="*/ 514350 w 1038225"/>
                  <a:gd name="connsiteY3" fmla="*/ 0 h 438150"/>
                  <a:gd name="connsiteX4" fmla="*/ 742950 w 1038225"/>
                  <a:gd name="connsiteY4" fmla="*/ 47625 h 438150"/>
                  <a:gd name="connsiteX5" fmla="*/ 914400 w 1038225"/>
                  <a:gd name="connsiteY5" fmla="*/ 133350 h 438150"/>
                  <a:gd name="connsiteX6" fmla="*/ 1009650 w 1038225"/>
                  <a:gd name="connsiteY6" fmla="*/ 371475 h 438150"/>
                  <a:gd name="connsiteX7" fmla="*/ 1038225 w 1038225"/>
                  <a:gd name="connsiteY7" fmla="*/ 438150 h 438150"/>
                  <a:gd name="connsiteX0" fmla="*/ 0 w 1038225"/>
                  <a:gd name="connsiteY0" fmla="*/ 432181 h 611129"/>
                  <a:gd name="connsiteX1" fmla="*/ 113602 w 1038225"/>
                  <a:gd name="connsiteY1" fmla="*/ 603243 h 611129"/>
                  <a:gd name="connsiteX2" fmla="*/ 295275 w 1038225"/>
                  <a:gd name="connsiteY2" fmla="*/ 60706 h 611129"/>
                  <a:gd name="connsiteX3" fmla="*/ 514350 w 1038225"/>
                  <a:gd name="connsiteY3" fmla="*/ 13081 h 611129"/>
                  <a:gd name="connsiteX4" fmla="*/ 742950 w 1038225"/>
                  <a:gd name="connsiteY4" fmla="*/ 60706 h 611129"/>
                  <a:gd name="connsiteX5" fmla="*/ 914400 w 1038225"/>
                  <a:gd name="connsiteY5" fmla="*/ 146431 h 611129"/>
                  <a:gd name="connsiteX6" fmla="*/ 1009650 w 1038225"/>
                  <a:gd name="connsiteY6" fmla="*/ 384556 h 611129"/>
                  <a:gd name="connsiteX7" fmla="*/ 1038225 w 1038225"/>
                  <a:gd name="connsiteY7" fmla="*/ 451231 h 611129"/>
                  <a:gd name="connsiteX0" fmla="*/ 0 w 1038225"/>
                  <a:gd name="connsiteY0" fmla="*/ 461363 h 776686"/>
                  <a:gd name="connsiteX1" fmla="*/ 113602 w 1038225"/>
                  <a:gd name="connsiteY1" fmla="*/ 632425 h 776686"/>
                  <a:gd name="connsiteX2" fmla="*/ 258570 w 1038225"/>
                  <a:gd name="connsiteY2" fmla="*/ 745871 h 776686"/>
                  <a:gd name="connsiteX3" fmla="*/ 514350 w 1038225"/>
                  <a:gd name="connsiteY3" fmla="*/ 42263 h 776686"/>
                  <a:gd name="connsiteX4" fmla="*/ 742950 w 1038225"/>
                  <a:gd name="connsiteY4" fmla="*/ 89888 h 776686"/>
                  <a:gd name="connsiteX5" fmla="*/ 914400 w 1038225"/>
                  <a:gd name="connsiteY5" fmla="*/ 175613 h 776686"/>
                  <a:gd name="connsiteX6" fmla="*/ 1009650 w 1038225"/>
                  <a:gd name="connsiteY6" fmla="*/ 413738 h 776686"/>
                  <a:gd name="connsiteX7" fmla="*/ 1038225 w 1038225"/>
                  <a:gd name="connsiteY7" fmla="*/ 480413 h 776686"/>
                  <a:gd name="connsiteX0" fmla="*/ 0 w 1038225"/>
                  <a:gd name="connsiteY0" fmla="*/ 373528 h 675374"/>
                  <a:gd name="connsiteX1" fmla="*/ 113602 w 1038225"/>
                  <a:gd name="connsiteY1" fmla="*/ 544590 h 675374"/>
                  <a:gd name="connsiteX2" fmla="*/ 258570 w 1038225"/>
                  <a:gd name="connsiteY2" fmla="*/ 658036 h 675374"/>
                  <a:gd name="connsiteX3" fmla="*/ 700496 w 1038225"/>
                  <a:gd name="connsiteY3" fmla="*/ 160992 h 675374"/>
                  <a:gd name="connsiteX4" fmla="*/ 742950 w 1038225"/>
                  <a:gd name="connsiteY4" fmla="*/ 2053 h 675374"/>
                  <a:gd name="connsiteX5" fmla="*/ 914400 w 1038225"/>
                  <a:gd name="connsiteY5" fmla="*/ 87778 h 675374"/>
                  <a:gd name="connsiteX6" fmla="*/ 1009650 w 1038225"/>
                  <a:gd name="connsiteY6" fmla="*/ 325903 h 675374"/>
                  <a:gd name="connsiteX7" fmla="*/ 1038225 w 1038225"/>
                  <a:gd name="connsiteY7" fmla="*/ 392578 h 675374"/>
                  <a:gd name="connsiteX0" fmla="*/ 0 w 1038225"/>
                  <a:gd name="connsiteY0" fmla="*/ 373528 h 675375"/>
                  <a:gd name="connsiteX1" fmla="*/ 113602 w 1038225"/>
                  <a:gd name="connsiteY1" fmla="*/ 544590 h 675375"/>
                  <a:gd name="connsiteX2" fmla="*/ 316250 w 1038225"/>
                  <a:gd name="connsiteY2" fmla="*/ 658036 h 675375"/>
                  <a:gd name="connsiteX3" fmla="*/ 700496 w 1038225"/>
                  <a:gd name="connsiteY3" fmla="*/ 160992 h 675375"/>
                  <a:gd name="connsiteX4" fmla="*/ 742950 w 1038225"/>
                  <a:gd name="connsiteY4" fmla="*/ 2053 h 675375"/>
                  <a:gd name="connsiteX5" fmla="*/ 914400 w 1038225"/>
                  <a:gd name="connsiteY5" fmla="*/ 87778 h 675375"/>
                  <a:gd name="connsiteX6" fmla="*/ 1009650 w 1038225"/>
                  <a:gd name="connsiteY6" fmla="*/ 325903 h 675375"/>
                  <a:gd name="connsiteX7" fmla="*/ 1038225 w 1038225"/>
                  <a:gd name="connsiteY7" fmla="*/ 392578 h 675375"/>
                  <a:gd name="connsiteX0" fmla="*/ 0 w 1038225"/>
                  <a:gd name="connsiteY0" fmla="*/ 374043 h 675194"/>
                  <a:gd name="connsiteX1" fmla="*/ 113602 w 1038225"/>
                  <a:gd name="connsiteY1" fmla="*/ 545105 h 675194"/>
                  <a:gd name="connsiteX2" fmla="*/ 316250 w 1038225"/>
                  <a:gd name="connsiteY2" fmla="*/ 658551 h 675194"/>
                  <a:gd name="connsiteX3" fmla="*/ 640195 w 1038225"/>
                  <a:gd name="connsiteY3" fmla="*/ 172672 h 675194"/>
                  <a:gd name="connsiteX4" fmla="*/ 742950 w 1038225"/>
                  <a:gd name="connsiteY4" fmla="*/ 2568 h 675194"/>
                  <a:gd name="connsiteX5" fmla="*/ 914400 w 1038225"/>
                  <a:gd name="connsiteY5" fmla="*/ 88293 h 675194"/>
                  <a:gd name="connsiteX6" fmla="*/ 1009650 w 1038225"/>
                  <a:gd name="connsiteY6" fmla="*/ 326418 h 675194"/>
                  <a:gd name="connsiteX7" fmla="*/ 1038225 w 1038225"/>
                  <a:gd name="connsiteY7" fmla="*/ 393093 h 675194"/>
                  <a:gd name="connsiteX0" fmla="*/ 0 w 1038225"/>
                  <a:gd name="connsiteY0" fmla="*/ 358059 h 659212"/>
                  <a:gd name="connsiteX1" fmla="*/ 113602 w 1038225"/>
                  <a:gd name="connsiteY1" fmla="*/ 529121 h 659212"/>
                  <a:gd name="connsiteX2" fmla="*/ 316250 w 1038225"/>
                  <a:gd name="connsiteY2" fmla="*/ 642567 h 659212"/>
                  <a:gd name="connsiteX3" fmla="*/ 640195 w 1038225"/>
                  <a:gd name="connsiteY3" fmla="*/ 156688 h 659212"/>
                  <a:gd name="connsiteX4" fmla="*/ 766546 w 1038225"/>
                  <a:gd name="connsiteY4" fmla="*/ 3333 h 659212"/>
                  <a:gd name="connsiteX5" fmla="*/ 914400 w 1038225"/>
                  <a:gd name="connsiteY5" fmla="*/ 72309 h 659212"/>
                  <a:gd name="connsiteX6" fmla="*/ 1009650 w 1038225"/>
                  <a:gd name="connsiteY6" fmla="*/ 310434 h 659212"/>
                  <a:gd name="connsiteX7" fmla="*/ 1038225 w 1038225"/>
                  <a:gd name="connsiteY7" fmla="*/ 377109 h 659212"/>
                  <a:gd name="connsiteX0" fmla="*/ 0 w 1069686"/>
                  <a:gd name="connsiteY0" fmla="*/ 358059 h 659211"/>
                  <a:gd name="connsiteX1" fmla="*/ 113602 w 1069686"/>
                  <a:gd name="connsiteY1" fmla="*/ 529121 h 659211"/>
                  <a:gd name="connsiteX2" fmla="*/ 316250 w 1069686"/>
                  <a:gd name="connsiteY2" fmla="*/ 642567 h 659211"/>
                  <a:gd name="connsiteX3" fmla="*/ 640195 w 1069686"/>
                  <a:gd name="connsiteY3" fmla="*/ 156688 h 659211"/>
                  <a:gd name="connsiteX4" fmla="*/ 766546 w 1069686"/>
                  <a:gd name="connsiteY4" fmla="*/ 3333 h 659211"/>
                  <a:gd name="connsiteX5" fmla="*/ 914400 w 1069686"/>
                  <a:gd name="connsiteY5" fmla="*/ 72309 h 659211"/>
                  <a:gd name="connsiteX6" fmla="*/ 1009650 w 1069686"/>
                  <a:gd name="connsiteY6" fmla="*/ 310434 h 659211"/>
                  <a:gd name="connsiteX7" fmla="*/ 1069686 w 1069686"/>
                  <a:gd name="connsiteY7" fmla="*/ 354778 h 659211"/>
                  <a:gd name="connsiteX0" fmla="*/ 0 w 1069686"/>
                  <a:gd name="connsiteY0" fmla="*/ 357655 h 658807"/>
                  <a:gd name="connsiteX1" fmla="*/ 113602 w 1069686"/>
                  <a:gd name="connsiteY1" fmla="*/ 528717 h 658807"/>
                  <a:gd name="connsiteX2" fmla="*/ 316250 w 1069686"/>
                  <a:gd name="connsiteY2" fmla="*/ 642163 h 658807"/>
                  <a:gd name="connsiteX3" fmla="*/ 640195 w 1069686"/>
                  <a:gd name="connsiteY3" fmla="*/ 156284 h 658807"/>
                  <a:gd name="connsiteX4" fmla="*/ 766546 w 1069686"/>
                  <a:gd name="connsiteY4" fmla="*/ 2929 h 658807"/>
                  <a:gd name="connsiteX5" fmla="*/ 914400 w 1069686"/>
                  <a:gd name="connsiteY5" fmla="*/ 71905 h 658807"/>
                  <a:gd name="connsiteX6" fmla="*/ 996540 w 1069686"/>
                  <a:gd name="connsiteY6" fmla="*/ 268159 h 658807"/>
                  <a:gd name="connsiteX7" fmla="*/ 1069686 w 1069686"/>
                  <a:gd name="connsiteY7" fmla="*/ 354374 h 658807"/>
                  <a:gd name="connsiteX0" fmla="*/ 0 w 1069686"/>
                  <a:gd name="connsiteY0" fmla="*/ 357108 h 658260"/>
                  <a:gd name="connsiteX1" fmla="*/ 113602 w 1069686"/>
                  <a:gd name="connsiteY1" fmla="*/ 528170 h 658260"/>
                  <a:gd name="connsiteX2" fmla="*/ 316250 w 1069686"/>
                  <a:gd name="connsiteY2" fmla="*/ 641616 h 658260"/>
                  <a:gd name="connsiteX3" fmla="*/ 640195 w 1069686"/>
                  <a:gd name="connsiteY3" fmla="*/ 155737 h 658260"/>
                  <a:gd name="connsiteX4" fmla="*/ 766546 w 1069686"/>
                  <a:gd name="connsiteY4" fmla="*/ 2382 h 658260"/>
                  <a:gd name="connsiteX5" fmla="*/ 924888 w 1069686"/>
                  <a:gd name="connsiteY5" fmla="*/ 76940 h 658260"/>
                  <a:gd name="connsiteX6" fmla="*/ 996540 w 1069686"/>
                  <a:gd name="connsiteY6" fmla="*/ 267612 h 658260"/>
                  <a:gd name="connsiteX7" fmla="*/ 1069686 w 1069686"/>
                  <a:gd name="connsiteY7" fmla="*/ 353827 h 658260"/>
                  <a:gd name="connsiteX0" fmla="*/ 0 w 1069686"/>
                  <a:gd name="connsiteY0" fmla="*/ 362506 h 663658"/>
                  <a:gd name="connsiteX1" fmla="*/ 113602 w 1069686"/>
                  <a:gd name="connsiteY1" fmla="*/ 533568 h 663658"/>
                  <a:gd name="connsiteX2" fmla="*/ 316250 w 1069686"/>
                  <a:gd name="connsiteY2" fmla="*/ 647014 h 663658"/>
                  <a:gd name="connsiteX3" fmla="*/ 640195 w 1069686"/>
                  <a:gd name="connsiteY3" fmla="*/ 161135 h 663658"/>
                  <a:gd name="connsiteX4" fmla="*/ 795385 w 1069686"/>
                  <a:gd name="connsiteY4" fmla="*/ 2197 h 663658"/>
                  <a:gd name="connsiteX5" fmla="*/ 924888 w 1069686"/>
                  <a:gd name="connsiteY5" fmla="*/ 82338 h 663658"/>
                  <a:gd name="connsiteX6" fmla="*/ 996540 w 1069686"/>
                  <a:gd name="connsiteY6" fmla="*/ 273010 h 663658"/>
                  <a:gd name="connsiteX7" fmla="*/ 1069686 w 1069686"/>
                  <a:gd name="connsiteY7" fmla="*/ 359225 h 663658"/>
                  <a:gd name="connsiteX0" fmla="*/ 0 w 1069686"/>
                  <a:gd name="connsiteY0" fmla="*/ 360697 h 661849"/>
                  <a:gd name="connsiteX1" fmla="*/ 113602 w 1069686"/>
                  <a:gd name="connsiteY1" fmla="*/ 531759 h 661849"/>
                  <a:gd name="connsiteX2" fmla="*/ 316250 w 1069686"/>
                  <a:gd name="connsiteY2" fmla="*/ 645205 h 661849"/>
                  <a:gd name="connsiteX3" fmla="*/ 640195 w 1069686"/>
                  <a:gd name="connsiteY3" fmla="*/ 159326 h 661849"/>
                  <a:gd name="connsiteX4" fmla="*/ 795385 w 1069686"/>
                  <a:gd name="connsiteY4" fmla="*/ 388 h 661849"/>
                  <a:gd name="connsiteX5" fmla="*/ 924888 w 1069686"/>
                  <a:gd name="connsiteY5" fmla="*/ 80529 h 661849"/>
                  <a:gd name="connsiteX6" fmla="*/ 996540 w 1069686"/>
                  <a:gd name="connsiteY6" fmla="*/ 271201 h 661849"/>
                  <a:gd name="connsiteX7" fmla="*/ 1069686 w 1069686"/>
                  <a:gd name="connsiteY7" fmla="*/ 357416 h 661849"/>
                  <a:gd name="connsiteX0" fmla="*/ 0 w 1069686"/>
                  <a:gd name="connsiteY0" fmla="*/ 360783 h 661935"/>
                  <a:gd name="connsiteX1" fmla="*/ 113602 w 1069686"/>
                  <a:gd name="connsiteY1" fmla="*/ 531845 h 661935"/>
                  <a:gd name="connsiteX2" fmla="*/ 316250 w 1069686"/>
                  <a:gd name="connsiteY2" fmla="*/ 645291 h 661935"/>
                  <a:gd name="connsiteX3" fmla="*/ 640195 w 1069686"/>
                  <a:gd name="connsiteY3" fmla="*/ 159412 h 661935"/>
                  <a:gd name="connsiteX4" fmla="*/ 795385 w 1069686"/>
                  <a:gd name="connsiteY4" fmla="*/ 474 h 661935"/>
                  <a:gd name="connsiteX5" fmla="*/ 924888 w 1069686"/>
                  <a:gd name="connsiteY5" fmla="*/ 80615 h 661935"/>
                  <a:gd name="connsiteX6" fmla="*/ 996540 w 1069686"/>
                  <a:gd name="connsiteY6" fmla="*/ 271287 h 661935"/>
                  <a:gd name="connsiteX7" fmla="*/ 1069686 w 1069686"/>
                  <a:gd name="connsiteY7" fmla="*/ 357502 h 661935"/>
                  <a:gd name="connsiteX0" fmla="*/ 0 w 1069686"/>
                  <a:gd name="connsiteY0" fmla="*/ 360783 h 661935"/>
                  <a:gd name="connsiteX1" fmla="*/ 113602 w 1069686"/>
                  <a:gd name="connsiteY1" fmla="*/ 531845 h 661935"/>
                  <a:gd name="connsiteX2" fmla="*/ 316250 w 1069686"/>
                  <a:gd name="connsiteY2" fmla="*/ 645291 h 661935"/>
                  <a:gd name="connsiteX3" fmla="*/ 640195 w 1069686"/>
                  <a:gd name="connsiteY3" fmla="*/ 159412 h 661935"/>
                  <a:gd name="connsiteX4" fmla="*/ 795385 w 1069686"/>
                  <a:gd name="connsiteY4" fmla="*/ 474 h 661935"/>
                  <a:gd name="connsiteX5" fmla="*/ 924888 w 1069686"/>
                  <a:gd name="connsiteY5" fmla="*/ 80615 h 661935"/>
                  <a:gd name="connsiteX6" fmla="*/ 996540 w 1069686"/>
                  <a:gd name="connsiteY6" fmla="*/ 271287 h 661935"/>
                  <a:gd name="connsiteX7" fmla="*/ 1069686 w 1069686"/>
                  <a:gd name="connsiteY7" fmla="*/ 357502 h 661935"/>
                  <a:gd name="connsiteX0" fmla="*/ 0 w 1069686"/>
                  <a:gd name="connsiteY0" fmla="*/ 360783 h 621709"/>
                  <a:gd name="connsiteX1" fmla="*/ 113602 w 1069686"/>
                  <a:gd name="connsiteY1" fmla="*/ 531845 h 621709"/>
                  <a:gd name="connsiteX2" fmla="*/ 379173 w 1069686"/>
                  <a:gd name="connsiteY2" fmla="*/ 600629 h 621709"/>
                  <a:gd name="connsiteX3" fmla="*/ 640195 w 1069686"/>
                  <a:gd name="connsiteY3" fmla="*/ 159412 h 621709"/>
                  <a:gd name="connsiteX4" fmla="*/ 795385 w 1069686"/>
                  <a:gd name="connsiteY4" fmla="*/ 474 h 621709"/>
                  <a:gd name="connsiteX5" fmla="*/ 924888 w 1069686"/>
                  <a:gd name="connsiteY5" fmla="*/ 80615 h 621709"/>
                  <a:gd name="connsiteX6" fmla="*/ 996540 w 1069686"/>
                  <a:gd name="connsiteY6" fmla="*/ 271287 h 621709"/>
                  <a:gd name="connsiteX7" fmla="*/ 1069686 w 1069686"/>
                  <a:gd name="connsiteY7" fmla="*/ 357502 h 621709"/>
                  <a:gd name="connsiteX0" fmla="*/ 0 w 1069686"/>
                  <a:gd name="connsiteY0" fmla="*/ 360783 h 644557"/>
                  <a:gd name="connsiteX1" fmla="*/ 145064 w 1069686"/>
                  <a:gd name="connsiteY1" fmla="*/ 601630 h 644557"/>
                  <a:gd name="connsiteX2" fmla="*/ 379173 w 1069686"/>
                  <a:gd name="connsiteY2" fmla="*/ 600629 h 644557"/>
                  <a:gd name="connsiteX3" fmla="*/ 640195 w 1069686"/>
                  <a:gd name="connsiteY3" fmla="*/ 159412 h 644557"/>
                  <a:gd name="connsiteX4" fmla="*/ 795385 w 1069686"/>
                  <a:gd name="connsiteY4" fmla="*/ 474 h 644557"/>
                  <a:gd name="connsiteX5" fmla="*/ 924888 w 1069686"/>
                  <a:gd name="connsiteY5" fmla="*/ 80615 h 644557"/>
                  <a:gd name="connsiteX6" fmla="*/ 996540 w 1069686"/>
                  <a:gd name="connsiteY6" fmla="*/ 271287 h 644557"/>
                  <a:gd name="connsiteX7" fmla="*/ 1069686 w 1069686"/>
                  <a:gd name="connsiteY7" fmla="*/ 357502 h 644557"/>
                  <a:gd name="connsiteX0" fmla="*/ 0 w 1069686"/>
                  <a:gd name="connsiteY0" fmla="*/ 360783 h 648683"/>
                  <a:gd name="connsiteX1" fmla="*/ 179147 w 1069686"/>
                  <a:gd name="connsiteY1" fmla="*/ 610004 h 648683"/>
                  <a:gd name="connsiteX2" fmla="*/ 379173 w 1069686"/>
                  <a:gd name="connsiteY2" fmla="*/ 600629 h 648683"/>
                  <a:gd name="connsiteX3" fmla="*/ 640195 w 1069686"/>
                  <a:gd name="connsiteY3" fmla="*/ 159412 h 648683"/>
                  <a:gd name="connsiteX4" fmla="*/ 795385 w 1069686"/>
                  <a:gd name="connsiteY4" fmla="*/ 474 h 648683"/>
                  <a:gd name="connsiteX5" fmla="*/ 924888 w 1069686"/>
                  <a:gd name="connsiteY5" fmla="*/ 80615 h 648683"/>
                  <a:gd name="connsiteX6" fmla="*/ 996540 w 1069686"/>
                  <a:gd name="connsiteY6" fmla="*/ 271287 h 648683"/>
                  <a:gd name="connsiteX7" fmla="*/ 1069686 w 1069686"/>
                  <a:gd name="connsiteY7" fmla="*/ 357502 h 648683"/>
                  <a:gd name="connsiteX0" fmla="*/ 0 w 1080173"/>
                  <a:gd name="connsiteY0" fmla="*/ 422194 h 645235"/>
                  <a:gd name="connsiteX1" fmla="*/ 189634 w 1080173"/>
                  <a:gd name="connsiteY1" fmla="*/ 610004 h 645235"/>
                  <a:gd name="connsiteX2" fmla="*/ 389660 w 1080173"/>
                  <a:gd name="connsiteY2" fmla="*/ 600629 h 645235"/>
                  <a:gd name="connsiteX3" fmla="*/ 650682 w 1080173"/>
                  <a:gd name="connsiteY3" fmla="*/ 159412 h 645235"/>
                  <a:gd name="connsiteX4" fmla="*/ 805872 w 1080173"/>
                  <a:gd name="connsiteY4" fmla="*/ 474 h 645235"/>
                  <a:gd name="connsiteX5" fmla="*/ 935375 w 1080173"/>
                  <a:gd name="connsiteY5" fmla="*/ 80615 h 645235"/>
                  <a:gd name="connsiteX6" fmla="*/ 1007027 w 1080173"/>
                  <a:gd name="connsiteY6" fmla="*/ 271287 h 645235"/>
                  <a:gd name="connsiteX7" fmla="*/ 1080173 w 1080173"/>
                  <a:gd name="connsiteY7" fmla="*/ 357502 h 645235"/>
                  <a:gd name="connsiteX0" fmla="*/ 0 w 1080173"/>
                  <a:gd name="connsiteY0" fmla="*/ 422194 h 670375"/>
                  <a:gd name="connsiteX1" fmla="*/ 200121 w 1080173"/>
                  <a:gd name="connsiteY1" fmla="*/ 651875 h 670375"/>
                  <a:gd name="connsiteX2" fmla="*/ 389660 w 1080173"/>
                  <a:gd name="connsiteY2" fmla="*/ 600629 h 670375"/>
                  <a:gd name="connsiteX3" fmla="*/ 650682 w 1080173"/>
                  <a:gd name="connsiteY3" fmla="*/ 159412 h 670375"/>
                  <a:gd name="connsiteX4" fmla="*/ 805872 w 1080173"/>
                  <a:gd name="connsiteY4" fmla="*/ 474 h 670375"/>
                  <a:gd name="connsiteX5" fmla="*/ 935375 w 1080173"/>
                  <a:gd name="connsiteY5" fmla="*/ 80615 h 670375"/>
                  <a:gd name="connsiteX6" fmla="*/ 1007027 w 1080173"/>
                  <a:gd name="connsiteY6" fmla="*/ 271287 h 670375"/>
                  <a:gd name="connsiteX7" fmla="*/ 1080173 w 1080173"/>
                  <a:gd name="connsiteY7" fmla="*/ 357502 h 670375"/>
                  <a:gd name="connsiteX0" fmla="*/ 0 w 1080173"/>
                  <a:gd name="connsiteY0" fmla="*/ 422194 h 688803"/>
                  <a:gd name="connsiteX1" fmla="*/ 200121 w 1080173"/>
                  <a:gd name="connsiteY1" fmla="*/ 651875 h 688803"/>
                  <a:gd name="connsiteX2" fmla="*/ 389660 w 1080173"/>
                  <a:gd name="connsiteY2" fmla="*/ 636917 h 688803"/>
                  <a:gd name="connsiteX3" fmla="*/ 650682 w 1080173"/>
                  <a:gd name="connsiteY3" fmla="*/ 159412 h 688803"/>
                  <a:gd name="connsiteX4" fmla="*/ 805872 w 1080173"/>
                  <a:gd name="connsiteY4" fmla="*/ 474 h 688803"/>
                  <a:gd name="connsiteX5" fmla="*/ 935375 w 1080173"/>
                  <a:gd name="connsiteY5" fmla="*/ 80615 h 688803"/>
                  <a:gd name="connsiteX6" fmla="*/ 1007027 w 1080173"/>
                  <a:gd name="connsiteY6" fmla="*/ 271287 h 688803"/>
                  <a:gd name="connsiteX7" fmla="*/ 1080173 w 1080173"/>
                  <a:gd name="connsiteY7" fmla="*/ 357502 h 688803"/>
                  <a:gd name="connsiteX0" fmla="*/ 0 w 1080173"/>
                  <a:gd name="connsiteY0" fmla="*/ 422194 h 699884"/>
                  <a:gd name="connsiteX1" fmla="*/ 205365 w 1080173"/>
                  <a:gd name="connsiteY1" fmla="*/ 671415 h 699884"/>
                  <a:gd name="connsiteX2" fmla="*/ 389660 w 1080173"/>
                  <a:gd name="connsiteY2" fmla="*/ 636917 h 699884"/>
                  <a:gd name="connsiteX3" fmla="*/ 650682 w 1080173"/>
                  <a:gd name="connsiteY3" fmla="*/ 159412 h 699884"/>
                  <a:gd name="connsiteX4" fmla="*/ 805872 w 1080173"/>
                  <a:gd name="connsiteY4" fmla="*/ 474 h 699884"/>
                  <a:gd name="connsiteX5" fmla="*/ 935375 w 1080173"/>
                  <a:gd name="connsiteY5" fmla="*/ 80615 h 699884"/>
                  <a:gd name="connsiteX6" fmla="*/ 1007027 w 1080173"/>
                  <a:gd name="connsiteY6" fmla="*/ 271287 h 699884"/>
                  <a:gd name="connsiteX7" fmla="*/ 1080173 w 1080173"/>
                  <a:gd name="connsiteY7" fmla="*/ 357502 h 69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173" h="699884">
                    <a:moveTo>
                      <a:pt x="0" y="422194"/>
                    </a:moveTo>
                    <a:cubicBezTo>
                      <a:pt x="23019" y="329325"/>
                      <a:pt x="140422" y="635628"/>
                      <a:pt x="205365" y="671415"/>
                    </a:cubicBezTo>
                    <a:cubicBezTo>
                      <a:pt x="270308" y="707202"/>
                      <a:pt x="315440" y="722251"/>
                      <a:pt x="389660" y="636917"/>
                    </a:cubicBezTo>
                    <a:cubicBezTo>
                      <a:pt x="463880" y="551583"/>
                      <a:pt x="581313" y="265486"/>
                      <a:pt x="650682" y="159412"/>
                    </a:cubicBezTo>
                    <a:cubicBezTo>
                      <a:pt x="720051" y="53338"/>
                      <a:pt x="763667" y="5232"/>
                      <a:pt x="805872" y="474"/>
                    </a:cubicBezTo>
                    <a:cubicBezTo>
                      <a:pt x="848077" y="-4284"/>
                      <a:pt x="907092" y="27105"/>
                      <a:pt x="935375" y="80615"/>
                    </a:cubicBezTo>
                    <a:cubicBezTo>
                      <a:pt x="963658" y="134125"/>
                      <a:pt x="986390" y="220487"/>
                      <a:pt x="1007027" y="271287"/>
                    </a:cubicBezTo>
                    <a:cubicBezTo>
                      <a:pt x="1027664" y="322087"/>
                      <a:pt x="1076204" y="349564"/>
                      <a:pt x="1080173" y="357502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Freeform 62"/>
            <p:cNvSpPr/>
            <p:nvPr/>
          </p:nvSpPr>
          <p:spPr>
            <a:xfrm>
              <a:off x="4117675" y="6029650"/>
              <a:ext cx="981074" cy="597045"/>
            </a:xfrm>
            <a:custGeom>
              <a:avLst/>
              <a:gdLst>
                <a:gd name="connsiteX0" fmla="*/ 0 w 1038225"/>
                <a:gd name="connsiteY0" fmla="*/ 419100 h 438150"/>
                <a:gd name="connsiteX1" fmla="*/ 95250 w 1038225"/>
                <a:gd name="connsiteY1" fmla="*/ 171450 h 438150"/>
                <a:gd name="connsiteX2" fmla="*/ 295275 w 1038225"/>
                <a:gd name="connsiteY2" fmla="*/ 47625 h 438150"/>
                <a:gd name="connsiteX3" fmla="*/ 514350 w 1038225"/>
                <a:gd name="connsiteY3" fmla="*/ 0 h 438150"/>
                <a:gd name="connsiteX4" fmla="*/ 742950 w 1038225"/>
                <a:gd name="connsiteY4" fmla="*/ 47625 h 438150"/>
                <a:gd name="connsiteX5" fmla="*/ 914400 w 1038225"/>
                <a:gd name="connsiteY5" fmla="*/ 133350 h 438150"/>
                <a:gd name="connsiteX6" fmla="*/ 1009650 w 1038225"/>
                <a:gd name="connsiteY6" fmla="*/ 371475 h 438150"/>
                <a:gd name="connsiteX7" fmla="*/ 1038225 w 1038225"/>
                <a:gd name="connsiteY7" fmla="*/ 438150 h 438150"/>
                <a:gd name="connsiteX0" fmla="*/ 0 w 1038225"/>
                <a:gd name="connsiteY0" fmla="*/ 432181 h 611129"/>
                <a:gd name="connsiteX1" fmla="*/ 113602 w 1038225"/>
                <a:gd name="connsiteY1" fmla="*/ 603243 h 611129"/>
                <a:gd name="connsiteX2" fmla="*/ 295275 w 1038225"/>
                <a:gd name="connsiteY2" fmla="*/ 60706 h 611129"/>
                <a:gd name="connsiteX3" fmla="*/ 514350 w 1038225"/>
                <a:gd name="connsiteY3" fmla="*/ 13081 h 611129"/>
                <a:gd name="connsiteX4" fmla="*/ 742950 w 1038225"/>
                <a:gd name="connsiteY4" fmla="*/ 60706 h 611129"/>
                <a:gd name="connsiteX5" fmla="*/ 914400 w 1038225"/>
                <a:gd name="connsiteY5" fmla="*/ 146431 h 611129"/>
                <a:gd name="connsiteX6" fmla="*/ 1009650 w 1038225"/>
                <a:gd name="connsiteY6" fmla="*/ 384556 h 611129"/>
                <a:gd name="connsiteX7" fmla="*/ 1038225 w 1038225"/>
                <a:gd name="connsiteY7" fmla="*/ 451231 h 611129"/>
                <a:gd name="connsiteX0" fmla="*/ 0 w 1038225"/>
                <a:gd name="connsiteY0" fmla="*/ 461363 h 776686"/>
                <a:gd name="connsiteX1" fmla="*/ 113602 w 1038225"/>
                <a:gd name="connsiteY1" fmla="*/ 632425 h 776686"/>
                <a:gd name="connsiteX2" fmla="*/ 258570 w 1038225"/>
                <a:gd name="connsiteY2" fmla="*/ 745871 h 776686"/>
                <a:gd name="connsiteX3" fmla="*/ 514350 w 1038225"/>
                <a:gd name="connsiteY3" fmla="*/ 42263 h 776686"/>
                <a:gd name="connsiteX4" fmla="*/ 742950 w 1038225"/>
                <a:gd name="connsiteY4" fmla="*/ 89888 h 776686"/>
                <a:gd name="connsiteX5" fmla="*/ 914400 w 1038225"/>
                <a:gd name="connsiteY5" fmla="*/ 175613 h 776686"/>
                <a:gd name="connsiteX6" fmla="*/ 1009650 w 1038225"/>
                <a:gd name="connsiteY6" fmla="*/ 413738 h 776686"/>
                <a:gd name="connsiteX7" fmla="*/ 1038225 w 1038225"/>
                <a:gd name="connsiteY7" fmla="*/ 480413 h 776686"/>
                <a:gd name="connsiteX0" fmla="*/ 0 w 1038225"/>
                <a:gd name="connsiteY0" fmla="*/ 373528 h 675374"/>
                <a:gd name="connsiteX1" fmla="*/ 113602 w 1038225"/>
                <a:gd name="connsiteY1" fmla="*/ 544590 h 675374"/>
                <a:gd name="connsiteX2" fmla="*/ 258570 w 1038225"/>
                <a:gd name="connsiteY2" fmla="*/ 658036 h 675374"/>
                <a:gd name="connsiteX3" fmla="*/ 700496 w 1038225"/>
                <a:gd name="connsiteY3" fmla="*/ 160992 h 675374"/>
                <a:gd name="connsiteX4" fmla="*/ 742950 w 1038225"/>
                <a:gd name="connsiteY4" fmla="*/ 2053 h 675374"/>
                <a:gd name="connsiteX5" fmla="*/ 914400 w 1038225"/>
                <a:gd name="connsiteY5" fmla="*/ 87778 h 675374"/>
                <a:gd name="connsiteX6" fmla="*/ 1009650 w 1038225"/>
                <a:gd name="connsiteY6" fmla="*/ 325903 h 675374"/>
                <a:gd name="connsiteX7" fmla="*/ 1038225 w 1038225"/>
                <a:gd name="connsiteY7" fmla="*/ 392578 h 675374"/>
                <a:gd name="connsiteX0" fmla="*/ 0 w 1038225"/>
                <a:gd name="connsiteY0" fmla="*/ 373528 h 675375"/>
                <a:gd name="connsiteX1" fmla="*/ 113602 w 1038225"/>
                <a:gd name="connsiteY1" fmla="*/ 544590 h 675375"/>
                <a:gd name="connsiteX2" fmla="*/ 316250 w 1038225"/>
                <a:gd name="connsiteY2" fmla="*/ 658036 h 675375"/>
                <a:gd name="connsiteX3" fmla="*/ 700496 w 1038225"/>
                <a:gd name="connsiteY3" fmla="*/ 160992 h 675375"/>
                <a:gd name="connsiteX4" fmla="*/ 742950 w 1038225"/>
                <a:gd name="connsiteY4" fmla="*/ 2053 h 675375"/>
                <a:gd name="connsiteX5" fmla="*/ 914400 w 1038225"/>
                <a:gd name="connsiteY5" fmla="*/ 87778 h 675375"/>
                <a:gd name="connsiteX6" fmla="*/ 1009650 w 1038225"/>
                <a:gd name="connsiteY6" fmla="*/ 325903 h 675375"/>
                <a:gd name="connsiteX7" fmla="*/ 1038225 w 1038225"/>
                <a:gd name="connsiteY7" fmla="*/ 392578 h 675375"/>
                <a:gd name="connsiteX0" fmla="*/ 0 w 1038225"/>
                <a:gd name="connsiteY0" fmla="*/ 374043 h 675194"/>
                <a:gd name="connsiteX1" fmla="*/ 113602 w 1038225"/>
                <a:gd name="connsiteY1" fmla="*/ 545105 h 675194"/>
                <a:gd name="connsiteX2" fmla="*/ 316250 w 1038225"/>
                <a:gd name="connsiteY2" fmla="*/ 658551 h 675194"/>
                <a:gd name="connsiteX3" fmla="*/ 640195 w 1038225"/>
                <a:gd name="connsiteY3" fmla="*/ 172672 h 675194"/>
                <a:gd name="connsiteX4" fmla="*/ 742950 w 1038225"/>
                <a:gd name="connsiteY4" fmla="*/ 2568 h 675194"/>
                <a:gd name="connsiteX5" fmla="*/ 914400 w 1038225"/>
                <a:gd name="connsiteY5" fmla="*/ 88293 h 675194"/>
                <a:gd name="connsiteX6" fmla="*/ 1009650 w 1038225"/>
                <a:gd name="connsiteY6" fmla="*/ 326418 h 675194"/>
                <a:gd name="connsiteX7" fmla="*/ 1038225 w 1038225"/>
                <a:gd name="connsiteY7" fmla="*/ 393093 h 675194"/>
                <a:gd name="connsiteX0" fmla="*/ 0 w 1038225"/>
                <a:gd name="connsiteY0" fmla="*/ 358059 h 659212"/>
                <a:gd name="connsiteX1" fmla="*/ 113602 w 1038225"/>
                <a:gd name="connsiteY1" fmla="*/ 529121 h 659212"/>
                <a:gd name="connsiteX2" fmla="*/ 316250 w 1038225"/>
                <a:gd name="connsiteY2" fmla="*/ 642567 h 659212"/>
                <a:gd name="connsiteX3" fmla="*/ 640195 w 1038225"/>
                <a:gd name="connsiteY3" fmla="*/ 156688 h 659212"/>
                <a:gd name="connsiteX4" fmla="*/ 766546 w 1038225"/>
                <a:gd name="connsiteY4" fmla="*/ 3333 h 659212"/>
                <a:gd name="connsiteX5" fmla="*/ 914400 w 1038225"/>
                <a:gd name="connsiteY5" fmla="*/ 72309 h 659212"/>
                <a:gd name="connsiteX6" fmla="*/ 1009650 w 1038225"/>
                <a:gd name="connsiteY6" fmla="*/ 310434 h 659212"/>
                <a:gd name="connsiteX7" fmla="*/ 1038225 w 1038225"/>
                <a:gd name="connsiteY7" fmla="*/ 377109 h 659212"/>
                <a:gd name="connsiteX0" fmla="*/ 0 w 1069686"/>
                <a:gd name="connsiteY0" fmla="*/ 358059 h 659211"/>
                <a:gd name="connsiteX1" fmla="*/ 113602 w 1069686"/>
                <a:gd name="connsiteY1" fmla="*/ 529121 h 659211"/>
                <a:gd name="connsiteX2" fmla="*/ 316250 w 1069686"/>
                <a:gd name="connsiteY2" fmla="*/ 642567 h 659211"/>
                <a:gd name="connsiteX3" fmla="*/ 640195 w 1069686"/>
                <a:gd name="connsiteY3" fmla="*/ 156688 h 659211"/>
                <a:gd name="connsiteX4" fmla="*/ 766546 w 1069686"/>
                <a:gd name="connsiteY4" fmla="*/ 3333 h 659211"/>
                <a:gd name="connsiteX5" fmla="*/ 914400 w 1069686"/>
                <a:gd name="connsiteY5" fmla="*/ 72309 h 659211"/>
                <a:gd name="connsiteX6" fmla="*/ 1009650 w 1069686"/>
                <a:gd name="connsiteY6" fmla="*/ 310434 h 659211"/>
                <a:gd name="connsiteX7" fmla="*/ 1069686 w 1069686"/>
                <a:gd name="connsiteY7" fmla="*/ 354778 h 659211"/>
                <a:gd name="connsiteX0" fmla="*/ 0 w 1069686"/>
                <a:gd name="connsiteY0" fmla="*/ 357655 h 658807"/>
                <a:gd name="connsiteX1" fmla="*/ 113602 w 1069686"/>
                <a:gd name="connsiteY1" fmla="*/ 528717 h 658807"/>
                <a:gd name="connsiteX2" fmla="*/ 316250 w 1069686"/>
                <a:gd name="connsiteY2" fmla="*/ 642163 h 658807"/>
                <a:gd name="connsiteX3" fmla="*/ 640195 w 1069686"/>
                <a:gd name="connsiteY3" fmla="*/ 156284 h 658807"/>
                <a:gd name="connsiteX4" fmla="*/ 766546 w 1069686"/>
                <a:gd name="connsiteY4" fmla="*/ 2929 h 658807"/>
                <a:gd name="connsiteX5" fmla="*/ 914400 w 1069686"/>
                <a:gd name="connsiteY5" fmla="*/ 71905 h 658807"/>
                <a:gd name="connsiteX6" fmla="*/ 996540 w 1069686"/>
                <a:gd name="connsiteY6" fmla="*/ 268159 h 658807"/>
                <a:gd name="connsiteX7" fmla="*/ 1069686 w 1069686"/>
                <a:gd name="connsiteY7" fmla="*/ 354374 h 658807"/>
                <a:gd name="connsiteX0" fmla="*/ 0 w 1069686"/>
                <a:gd name="connsiteY0" fmla="*/ 357108 h 658260"/>
                <a:gd name="connsiteX1" fmla="*/ 113602 w 1069686"/>
                <a:gd name="connsiteY1" fmla="*/ 528170 h 658260"/>
                <a:gd name="connsiteX2" fmla="*/ 316250 w 1069686"/>
                <a:gd name="connsiteY2" fmla="*/ 641616 h 658260"/>
                <a:gd name="connsiteX3" fmla="*/ 640195 w 1069686"/>
                <a:gd name="connsiteY3" fmla="*/ 155737 h 658260"/>
                <a:gd name="connsiteX4" fmla="*/ 766546 w 1069686"/>
                <a:gd name="connsiteY4" fmla="*/ 2382 h 658260"/>
                <a:gd name="connsiteX5" fmla="*/ 924888 w 1069686"/>
                <a:gd name="connsiteY5" fmla="*/ 76940 h 658260"/>
                <a:gd name="connsiteX6" fmla="*/ 996540 w 1069686"/>
                <a:gd name="connsiteY6" fmla="*/ 267612 h 658260"/>
                <a:gd name="connsiteX7" fmla="*/ 1069686 w 1069686"/>
                <a:gd name="connsiteY7" fmla="*/ 353827 h 658260"/>
                <a:gd name="connsiteX0" fmla="*/ 0 w 1069686"/>
                <a:gd name="connsiteY0" fmla="*/ 362506 h 663658"/>
                <a:gd name="connsiteX1" fmla="*/ 113602 w 1069686"/>
                <a:gd name="connsiteY1" fmla="*/ 533568 h 663658"/>
                <a:gd name="connsiteX2" fmla="*/ 316250 w 1069686"/>
                <a:gd name="connsiteY2" fmla="*/ 647014 h 663658"/>
                <a:gd name="connsiteX3" fmla="*/ 640195 w 1069686"/>
                <a:gd name="connsiteY3" fmla="*/ 161135 h 663658"/>
                <a:gd name="connsiteX4" fmla="*/ 795385 w 1069686"/>
                <a:gd name="connsiteY4" fmla="*/ 2197 h 663658"/>
                <a:gd name="connsiteX5" fmla="*/ 924888 w 1069686"/>
                <a:gd name="connsiteY5" fmla="*/ 82338 h 663658"/>
                <a:gd name="connsiteX6" fmla="*/ 996540 w 1069686"/>
                <a:gd name="connsiteY6" fmla="*/ 273010 h 663658"/>
                <a:gd name="connsiteX7" fmla="*/ 1069686 w 1069686"/>
                <a:gd name="connsiteY7" fmla="*/ 359225 h 663658"/>
                <a:gd name="connsiteX0" fmla="*/ 0 w 1069686"/>
                <a:gd name="connsiteY0" fmla="*/ 360697 h 661849"/>
                <a:gd name="connsiteX1" fmla="*/ 113602 w 1069686"/>
                <a:gd name="connsiteY1" fmla="*/ 531759 h 661849"/>
                <a:gd name="connsiteX2" fmla="*/ 316250 w 1069686"/>
                <a:gd name="connsiteY2" fmla="*/ 645205 h 661849"/>
                <a:gd name="connsiteX3" fmla="*/ 640195 w 1069686"/>
                <a:gd name="connsiteY3" fmla="*/ 159326 h 661849"/>
                <a:gd name="connsiteX4" fmla="*/ 795385 w 1069686"/>
                <a:gd name="connsiteY4" fmla="*/ 388 h 661849"/>
                <a:gd name="connsiteX5" fmla="*/ 924888 w 1069686"/>
                <a:gd name="connsiteY5" fmla="*/ 80529 h 661849"/>
                <a:gd name="connsiteX6" fmla="*/ 996540 w 1069686"/>
                <a:gd name="connsiteY6" fmla="*/ 271201 h 661849"/>
                <a:gd name="connsiteX7" fmla="*/ 1069686 w 1069686"/>
                <a:gd name="connsiteY7" fmla="*/ 357416 h 661849"/>
                <a:gd name="connsiteX0" fmla="*/ 0 w 1069686"/>
                <a:gd name="connsiteY0" fmla="*/ 360783 h 661935"/>
                <a:gd name="connsiteX1" fmla="*/ 113602 w 1069686"/>
                <a:gd name="connsiteY1" fmla="*/ 531845 h 661935"/>
                <a:gd name="connsiteX2" fmla="*/ 316250 w 1069686"/>
                <a:gd name="connsiteY2" fmla="*/ 645291 h 661935"/>
                <a:gd name="connsiteX3" fmla="*/ 640195 w 1069686"/>
                <a:gd name="connsiteY3" fmla="*/ 159412 h 661935"/>
                <a:gd name="connsiteX4" fmla="*/ 795385 w 1069686"/>
                <a:gd name="connsiteY4" fmla="*/ 474 h 661935"/>
                <a:gd name="connsiteX5" fmla="*/ 924888 w 1069686"/>
                <a:gd name="connsiteY5" fmla="*/ 80615 h 661935"/>
                <a:gd name="connsiteX6" fmla="*/ 996540 w 1069686"/>
                <a:gd name="connsiteY6" fmla="*/ 271287 h 661935"/>
                <a:gd name="connsiteX7" fmla="*/ 1069686 w 1069686"/>
                <a:gd name="connsiteY7" fmla="*/ 357502 h 661935"/>
                <a:gd name="connsiteX0" fmla="*/ 0 w 1069686"/>
                <a:gd name="connsiteY0" fmla="*/ 360783 h 661935"/>
                <a:gd name="connsiteX1" fmla="*/ 113602 w 1069686"/>
                <a:gd name="connsiteY1" fmla="*/ 531845 h 661935"/>
                <a:gd name="connsiteX2" fmla="*/ 316250 w 1069686"/>
                <a:gd name="connsiteY2" fmla="*/ 645291 h 661935"/>
                <a:gd name="connsiteX3" fmla="*/ 640195 w 1069686"/>
                <a:gd name="connsiteY3" fmla="*/ 159412 h 661935"/>
                <a:gd name="connsiteX4" fmla="*/ 795385 w 1069686"/>
                <a:gd name="connsiteY4" fmla="*/ 474 h 661935"/>
                <a:gd name="connsiteX5" fmla="*/ 924888 w 1069686"/>
                <a:gd name="connsiteY5" fmla="*/ 80615 h 661935"/>
                <a:gd name="connsiteX6" fmla="*/ 996540 w 1069686"/>
                <a:gd name="connsiteY6" fmla="*/ 271287 h 661935"/>
                <a:gd name="connsiteX7" fmla="*/ 1069686 w 1069686"/>
                <a:gd name="connsiteY7" fmla="*/ 357502 h 661935"/>
                <a:gd name="connsiteX0" fmla="*/ 0 w 1069686"/>
                <a:gd name="connsiteY0" fmla="*/ 360783 h 621709"/>
                <a:gd name="connsiteX1" fmla="*/ 113602 w 1069686"/>
                <a:gd name="connsiteY1" fmla="*/ 531845 h 621709"/>
                <a:gd name="connsiteX2" fmla="*/ 379173 w 1069686"/>
                <a:gd name="connsiteY2" fmla="*/ 600629 h 621709"/>
                <a:gd name="connsiteX3" fmla="*/ 640195 w 1069686"/>
                <a:gd name="connsiteY3" fmla="*/ 159412 h 621709"/>
                <a:gd name="connsiteX4" fmla="*/ 795385 w 1069686"/>
                <a:gd name="connsiteY4" fmla="*/ 474 h 621709"/>
                <a:gd name="connsiteX5" fmla="*/ 924888 w 1069686"/>
                <a:gd name="connsiteY5" fmla="*/ 80615 h 621709"/>
                <a:gd name="connsiteX6" fmla="*/ 996540 w 1069686"/>
                <a:gd name="connsiteY6" fmla="*/ 271287 h 621709"/>
                <a:gd name="connsiteX7" fmla="*/ 1069686 w 1069686"/>
                <a:gd name="connsiteY7" fmla="*/ 357502 h 621709"/>
                <a:gd name="connsiteX0" fmla="*/ 0 w 1069686"/>
                <a:gd name="connsiteY0" fmla="*/ 360783 h 644557"/>
                <a:gd name="connsiteX1" fmla="*/ 145064 w 1069686"/>
                <a:gd name="connsiteY1" fmla="*/ 601630 h 644557"/>
                <a:gd name="connsiteX2" fmla="*/ 379173 w 1069686"/>
                <a:gd name="connsiteY2" fmla="*/ 600629 h 644557"/>
                <a:gd name="connsiteX3" fmla="*/ 640195 w 1069686"/>
                <a:gd name="connsiteY3" fmla="*/ 159412 h 644557"/>
                <a:gd name="connsiteX4" fmla="*/ 795385 w 1069686"/>
                <a:gd name="connsiteY4" fmla="*/ 474 h 644557"/>
                <a:gd name="connsiteX5" fmla="*/ 924888 w 1069686"/>
                <a:gd name="connsiteY5" fmla="*/ 80615 h 644557"/>
                <a:gd name="connsiteX6" fmla="*/ 996540 w 1069686"/>
                <a:gd name="connsiteY6" fmla="*/ 271287 h 644557"/>
                <a:gd name="connsiteX7" fmla="*/ 1069686 w 1069686"/>
                <a:gd name="connsiteY7" fmla="*/ 357502 h 644557"/>
                <a:gd name="connsiteX0" fmla="*/ 0 w 1069686"/>
                <a:gd name="connsiteY0" fmla="*/ 360783 h 648683"/>
                <a:gd name="connsiteX1" fmla="*/ 179147 w 1069686"/>
                <a:gd name="connsiteY1" fmla="*/ 610004 h 648683"/>
                <a:gd name="connsiteX2" fmla="*/ 379173 w 1069686"/>
                <a:gd name="connsiteY2" fmla="*/ 600629 h 648683"/>
                <a:gd name="connsiteX3" fmla="*/ 640195 w 1069686"/>
                <a:gd name="connsiteY3" fmla="*/ 159412 h 648683"/>
                <a:gd name="connsiteX4" fmla="*/ 795385 w 1069686"/>
                <a:gd name="connsiteY4" fmla="*/ 474 h 648683"/>
                <a:gd name="connsiteX5" fmla="*/ 924888 w 1069686"/>
                <a:gd name="connsiteY5" fmla="*/ 80615 h 648683"/>
                <a:gd name="connsiteX6" fmla="*/ 996540 w 1069686"/>
                <a:gd name="connsiteY6" fmla="*/ 271287 h 648683"/>
                <a:gd name="connsiteX7" fmla="*/ 1069686 w 1069686"/>
                <a:gd name="connsiteY7" fmla="*/ 357502 h 648683"/>
                <a:gd name="connsiteX0" fmla="*/ 0 w 1080173"/>
                <a:gd name="connsiteY0" fmla="*/ 422194 h 645235"/>
                <a:gd name="connsiteX1" fmla="*/ 189634 w 1080173"/>
                <a:gd name="connsiteY1" fmla="*/ 610004 h 645235"/>
                <a:gd name="connsiteX2" fmla="*/ 389660 w 1080173"/>
                <a:gd name="connsiteY2" fmla="*/ 600629 h 645235"/>
                <a:gd name="connsiteX3" fmla="*/ 650682 w 1080173"/>
                <a:gd name="connsiteY3" fmla="*/ 159412 h 645235"/>
                <a:gd name="connsiteX4" fmla="*/ 805872 w 1080173"/>
                <a:gd name="connsiteY4" fmla="*/ 474 h 645235"/>
                <a:gd name="connsiteX5" fmla="*/ 935375 w 1080173"/>
                <a:gd name="connsiteY5" fmla="*/ 80615 h 645235"/>
                <a:gd name="connsiteX6" fmla="*/ 1007027 w 1080173"/>
                <a:gd name="connsiteY6" fmla="*/ 271287 h 645235"/>
                <a:gd name="connsiteX7" fmla="*/ 1080173 w 1080173"/>
                <a:gd name="connsiteY7" fmla="*/ 357502 h 645235"/>
                <a:gd name="connsiteX0" fmla="*/ 0 w 1080173"/>
                <a:gd name="connsiteY0" fmla="*/ 422194 h 670375"/>
                <a:gd name="connsiteX1" fmla="*/ 200121 w 1080173"/>
                <a:gd name="connsiteY1" fmla="*/ 651875 h 670375"/>
                <a:gd name="connsiteX2" fmla="*/ 389660 w 1080173"/>
                <a:gd name="connsiteY2" fmla="*/ 600629 h 670375"/>
                <a:gd name="connsiteX3" fmla="*/ 650682 w 1080173"/>
                <a:gd name="connsiteY3" fmla="*/ 159412 h 670375"/>
                <a:gd name="connsiteX4" fmla="*/ 805872 w 1080173"/>
                <a:gd name="connsiteY4" fmla="*/ 474 h 670375"/>
                <a:gd name="connsiteX5" fmla="*/ 935375 w 1080173"/>
                <a:gd name="connsiteY5" fmla="*/ 80615 h 670375"/>
                <a:gd name="connsiteX6" fmla="*/ 1007027 w 1080173"/>
                <a:gd name="connsiteY6" fmla="*/ 271287 h 670375"/>
                <a:gd name="connsiteX7" fmla="*/ 1080173 w 1080173"/>
                <a:gd name="connsiteY7" fmla="*/ 357502 h 670375"/>
                <a:gd name="connsiteX0" fmla="*/ 0 w 1080173"/>
                <a:gd name="connsiteY0" fmla="*/ 422194 h 688803"/>
                <a:gd name="connsiteX1" fmla="*/ 200121 w 1080173"/>
                <a:gd name="connsiteY1" fmla="*/ 651875 h 688803"/>
                <a:gd name="connsiteX2" fmla="*/ 389660 w 1080173"/>
                <a:gd name="connsiteY2" fmla="*/ 636917 h 688803"/>
                <a:gd name="connsiteX3" fmla="*/ 650682 w 1080173"/>
                <a:gd name="connsiteY3" fmla="*/ 159412 h 688803"/>
                <a:gd name="connsiteX4" fmla="*/ 805872 w 1080173"/>
                <a:gd name="connsiteY4" fmla="*/ 474 h 688803"/>
                <a:gd name="connsiteX5" fmla="*/ 935375 w 1080173"/>
                <a:gd name="connsiteY5" fmla="*/ 80615 h 688803"/>
                <a:gd name="connsiteX6" fmla="*/ 1007027 w 1080173"/>
                <a:gd name="connsiteY6" fmla="*/ 271287 h 688803"/>
                <a:gd name="connsiteX7" fmla="*/ 1080173 w 1080173"/>
                <a:gd name="connsiteY7" fmla="*/ 357502 h 688803"/>
                <a:gd name="connsiteX0" fmla="*/ 0 w 1080173"/>
                <a:gd name="connsiteY0" fmla="*/ 422194 h 699884"/>
                <a:gd name="connsiteX1" fmla="*/ 205365 w 1080173"/>
                <a:gd name="connsiteY1" fmla="*/ 671415 h 699884"/>
                <a:gd name="connsiteX2" fmla="*/ 389660 w 1080173"/>
                <a:gd name="connsiteY2" fmla="*/ 636917 h 699884"/>
                <a:gd name="connsiteX3" fmla="*/ 650682 w 1080173"/>
                <a:gd name="connsiteY3" fmla="*/ 159412 h 699884"/>
                <a:gd name="connsiteX4" fmla="*/ 805872 w 1080173"/>
                <a:gd name="connsiteY4" fmla="*/ 474 h 699884"/>
                <a:gd name="connsiteX5" fmla="*/ 935375 w 1080173"/>
                <a:gd name="connsiteY5" fmla="*/ 80615 h 699884"/>
                <a:gd name="connsiteX6" fmla="*/ 1007027 w 1080173"/>
                <a:gd name="connsiteY6" fmla="*/ 271287 h 699884"/>
                <a:gd name="connsiteX7" fmla="*/ 1080173 w 1080173"/>
                <a:gd name="connsiteY7" fmla="*/ 357502 h 69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0173" h="699884">
                  <a:moveTo>
                    <a:pt x="0" y="422194"/>
                  </a:moveTo>
                  <a:cubicBezTo>
                    <a:pt x="23019" y="329325"/>
                    <a:pt x="140422" y="635628"/>
                    <a:pt x="205365" y="671415"/>
                  </a:cubicBezTo>
                  <a:cubicBezTo>
                    <a:pt x="270308" y="707202"/>
                    <a:pt x="315440" y="722251"/>
                    <a:pt x="389660" y="636917"/>
                  </a:cubicBezTo>
                  <a:cubicBezTo>
                    <a:pt x="463880" y="551583"/>
                    <a:pt x="581313" y="265486"/>
                    <a:pt x="650682" y="159412"/>
                  </a:cubicBezTo>
                  <a:cubicBezTo>
                    <a:pt x="720051" y="53338"/>
                    <a:pt x="763667" y="5232"/>
                    <a:pt x="805872" y="474"/>
                  </a:cubicBezTo>
                  <a:cubicBezTo>
                    <a:pt x="848077" y="-4284"/>
                    <a:pt x="907092" y="27105"/>
                    <a:pt x="935375" y="80615"/>
                  </a:cubicBezTo>
                  <a:cubicBezTo>
                    <a:pt x="963658" y="134125"/>
                    <a:pt x="986390" y="220487"/>
                    <a:pt x="1007027" y="271287"/>
                  </a:cubicBezTo>
                  <a:cubicBezTo>
                    <a:pt x="1027664" y="322087"/>
                    <a:pt x="1076204" y="349564"/>
                    <a:pt x="1080173" y="357502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266119" y="2899917"/>
            <a:ext cx="1299962" cy="338554"/>
            <a:chOff x="424739" y="6427703"/>
            <a:chExt cx="1299962" cy="338554"/>
          </a:xfrm>
        </p:grpSpPr>
        <p:sp>
          <p:nvSpPr>
            <p:cNvPr id="71" name="TextBox 70"/>
            <p:cNvSpPr txBox="1"/>
            <p:nvPr/>
          </p:nvSpPr>
          <p:spPr>
            <a:xfrm>
              <a:off x="424739" y="6427703"/>
              <a:ext cx="5741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ODD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50505" y="6427703"/>
              <a:ext cx="5741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ODD</a:t>
              </a:r>
              <a:endParaRPr lang="en-US" sz="16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795140" y="2532500"/>
            <a:ext cx="2327905" cy="697330"/>
            <a:chOff x="5754211" y="6150326"/>
            <a:chExt cx="1614914" cy="697330"/>
          </a:xfrm>
        </p:grpSpPr>
        <p:sp>
          <p:nvSpPr>
            <p:cNvPr id="74" name="TextBox 73"/>
            <p:cNvSpPr txBox="1"/>
            <p:nvPr/>
          </p:nvSpPr>
          <p:spPr>
            <a:xfrm>
              <a:off x="5794039" y="6150326"/>
              <a:ext cx="1575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HEAT CURRENT MODE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754211" y="6509102"/>
              <a:ext cx="1609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(T gradient)</a:t>
              </a:r>
              <a:endParaRPr lang="en-US" sz="16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878383" y="3640721"/>
            <a:ext cx="2956038" cy="1498397"/>
            <a:chOff x="1231500" y="3268774"/>
            <a:chExt cx="2956038" cy="1498397"/>
          </a:xfrm>
        </p:grpSpPr>
        <p:cxnSp>
          <p:nvCxnSpPr>
            <p:cNvPr id="77" name="Straight Arrow Connector 76"/>
            <p:cNvCxnSpPr/>
            <p:nvPr/>
          </p:nvCxnSpPr>
          <p:spPr>
            <a:xfrm flipH="1" flipV="1">
              <a:off x="2726470" y="3565512"/>
              <a:ext cx="14565" cy="12016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231500" y="4338723"/>
              <a:ext cx="2956038" cy="859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2625605" y="3268774"/>
                  <a:ext cx="27456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605" y="3268774"/>
                  <a:ext cx="274562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17778" r="-4444"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/>
            <p:nvPr/>
          </p:nvCxnSpPr>
          <p:spPr>
            <a:xfrm>
              <a:off x="2037518" y="4219239"/>
              <a:ext cx="0" cy="1900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443765" y="4219239"/>
              <a:ext cx="0" cy="1900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Freeform 81"/>
            <p:cNvSpPr/>
            <p:nvPr/>
          </p:nvSpPr>
          <p:spPr>
            <a:xfrm>
              <a:off x="1643064" y="3969451"/>
              <a:ext cx="747710" cy="352935"/>
            </a:xfrm>
            <a:custGeom>
              <a:avLst/>
              <a:gdLst>
                <a:gd name="connsiteX0" fmla="*/ 0 w 1038225"/>
                <a:gd name="connsiteY0" fmla="*/ 419100 h 438150"/>
                <a:gd name="connsiteX1" fmla="*/ 95250 w 1038225"/>
                <a:gd name="connsiteY1" fmla="*/ 171450 h 438150"/>
                <a:gd name="connsiteX2" fmla="*/ 295275 w 1038225"/>
                <a:gd name="connsiteY2" fmla="*/ 47625 h 438150"/>
                <a:gd name="connsiteX3" fmla="*/ 514350 w 1038225"/>
                <a:gd name="connsiteY3" fmla="*/ 0 h 438150"/>
                <a:gd name="connsiteX4" fmla="*/ 742950 w 1038225"/>
                <a:gd name="connsiteY4" fmla="*/ 47625 h 438150"/>
                <a:gd name="connsiteX5" fmla="*/ 914400 w 1038225"/>
                <a:gd name="connsiteY5" fmla="*/ 133350 h 438150"/>
                <a:gd name="connsiteX6" fmla="*/ 1009650 w 1038225"/>
                <a:gd name="connsiteY6" fmla="*/ 371475 h 438150"/>
                <a:gd name="connsiteX7" fmla="*/ 1038225 w 1038225"/>
                <a:gd name="connsiteY7" fmla="*/ 438150 h 438150"/>
                <a:gd name="connsiteX0" fmla="*/ 0 w 1038225"/>
                <a:gd name="connsiteY0" fmla="*/ 432181 h 611129"/>
                <a:gd name="connsiteX1" fmla="*/ 113602 w 1038225"/>
                <a:gd name="connsiteY1" fmla="*/ 603243 h 611129"/>
                <a:gd name="connsiteX2" fmla="*/ 295275 w 1038225"/>
                <a:gd name="connsiteY2" fmla="*/ 60706 h 611129"/>
                <a:gd name="connsiteX3" fmla="*/ 514350 w 1038225"/>
                <a:gd name="connsiteY3" fmla="*/ 13081 h 611129"/>
                <a:gd name="connsiteX4" fmla="*/ 742950 w 1038225"/>
                <a:gd name="connsiteY4" fmla="*/ 60706 h 611129"/>
                <a:gd name="connsiteX5" fmla="*/ 914400 w 1038225"/>
                <a:gd name="connsiteY5" fmla="*/ 146431 h 611129"/>
                <a:gd name="connsiteX6" fmla="*/ 1009650 w 1038225"/>
                <a:gd name="connsiteY6" fmla="*/ 384556 h 611129"/>
                <a:gd name="connsiteX7" fmla="*/ 1038225 w 1038225"/>
                <a:gd name="connsiteY7" fmla="*/ 451231 h 611129"/>
                <a:gd name="connsiteX0" fmla="*/ 0 w 1038225"/>
                <a:gd name="connsiteY0" fmla="*/ 461363 h 776686"/>
                <a:gd name="connsiteX1" fmla="*/ 113602 w 1038225"/>
                <a:gd name="connsiteY1" fmla="*/ 632425 h 776686"/>
                <a:gd name="connsiteX2" fmla="*/ 258570 w 1038225"/>
                <a:gd name="connsiteY2" fmla="*/ 745871 h 776686"/>
                <a:gd name="connsiteX3" fmla="*/ 514350 w 1038225"/>
                <a:gd name="connsiteY3" fmla="*/ 42263 h 776686"/>
                <a:gd name="connsiteX4" fmla="*/ 742950 w 1038225"/>
                <a:gd name="connsiteY4" fmla="*/ 89888 h 776686"/>
                <a:gd name="connsiteX5" fmla="*/ 914400 w 1038225"/>
                <a:gd name="connsiteY5" fmla="*/ 175613 h 776686"/>
                <a:gd name="connsiteX6" fmla="*/ 1009650 w 1038225"/>
                <a:gd name="connsiteY6" fmla="*/ 413738 h 776686"/>
                <a:gd name="connsiteX7" fmla="*/ 1038225 w 1038225"/>
                <a:gd name="connsiteY7" fmla="*/ 480413 h 776686"/>
                <a:gd name="connsiteX0" fmla="*/ 0 w 1038225"/>
                <a:gd name="connsiteY0" fmla="*/ 373528 h 675374"/>
                <a:gd name="connsiteX1" fmla="*/ 113602 w 1038225"/>
                <a:gd name="connsiteY1" fmla="*/ 544590 h 675374"/>
                <a:gd name="connsiteX2" fmla="*/ 258570 w 1038225"/>
                <a:gd name="connsiteY2" fmla="*/ 658036 h 675374"/>
                <a:gd name="connsiteX3" fmla="*/ 700496 w 1038225"/>
                <a:gd name="connsiteY3" fmla="*/ 160992 h 675374"/>
                <a:gd name="connsiteX4" fmla="*/ 742950 w 1038225"/>
                <a:gd name="connsiteY4" fmla="*/ 2053 h 675374"/>
                <a:gd name="connsiteX5" fmla="*/ 914400 w 1038225"/>
                <a:gd name="connsiteY5" fmla="*/ 87778 h 675374"/>
                <a:gd name="connsiteX6" fmla="*/ 1009650 w 1038225"/>
                <a:gd name="connsiteY6" fmla="*/ 325903 h 675374"/>
                <a:gd name="connsiteX7" fmla="*/ 1038225 w 1038225"/>
                <a:gd name="connsiteY7" fmla="*/ 392578 h 675374"/>
                <a:gd name="connsiteX0" fmla="*/ 0 w 1038225"/>
                <a:gd name="connsiteY0" fmla="*/ 373528 h 675375"/>
                <a:gd name="connsiteX1" fmla="*/ 113602 w 1038225"/>
                <a:gd name="connsiteY1" fmla="*/ 544590 h 675375"/>
                <a:gd name="connsiteX2" fmla="*/ 316250 w 1038225"/>
                <a:gd name="connsiteY2" fmla="*/ 658036 h 675375"/>
                <a:gd name="connsiteX3" fmla="*/ 700496 w 1038225"/>
                <a:gd name="connsiteY3" fmla="*/ 160992 h 675375"/>
                <a:gd name="connsiteX4" fmla="*/ 742950 w 1038225"/>
                <a:gd name="connsiteY4" fmla="*/ 2053 h 675375"/>
                <a:gd name="connsiteX5" fmla="*/ 914400 w 1038225"/>
                <a:gd name="connsiteY5" fmla="*/ 87778 h 675375"/>
                <a:gd name="connsiteX6" fmla="*/ 1009650 w 1038225"/>
                <a:gd name="connsiteY6" fmla="*/ 325903 h 675375"/>
                <a:gd name="connsiteX7" fmla="*/ 1038225 w 1038225"/>
                <a:gd name="connsiteY7" fmla="*/ 392578 h 675375"/>
                <a:gd name="connsiteX0" fmla="*/ 0 w 1038225"/>
                <a:gd name="connsiteY0" fmla="*/ 374043 h 675194"/>
                <a:gd name="connsiteX1" fmla="*/ 113602 w 1038225"/>
                <a:gd name="connsiteY1" fmla="*/ 545105 h 675194"/>
                <a:gd name="connsiteX2" fmla="*/ 316250 w 1038225"/>
                <a:gd name="connsiteY2" fmla="*/ 658551 h 675194"/>
                <a:gd name="connsiteX3" fmla="*/ 640195 w 1038225"/>
                <a:gd name="connsiteY3" fmla="*/ 172672 h 675194"/>
                <a:gd name="connsiteX4" fmla="*/ 742950 w 1038225"/>
                <a:gd name="connsiteY4" fmla="*/ 2568 h 675194"/>
                <a:gd name="connsiteX5" fmla="*/ 914400 w 1038225"/>
                <a:gd name="connsiteY5" fmla="*/ 88293 h 675194"/>
                <a:gd name="connsiteX6" fmla="*/ 1009650 w 1038225"/>
                <a:gd name="connsiteY6" fmla="*/ 326418 h 675194"/>
                <a:gd name="connsiteX7" fmla="*/ 1038225 w 1038225"/>
                <a:gd name="connsiteY7" fmla="*/ 393093 h 675194"/>
                <a:gd name="connsiteX0" fmla="*/ 0 w 1038225"/>
                <a:gd name="connsiteY0" fmla="*/ 358059 h 659212"/>
                <a:gd name="connsiteX1" fmla="*/ 113602 w 1038225"/>
                <a:gd name="connsiteY1" fmla="*/ 529121 h 659212"/>
                <a:gd name="connsiteX2" fmla="*/ 316250 w 1038225"/>
                <a:gd name="connsiteY2" fmla="*/ 642567 h 659212"/>
                <a:gd name="connsiteX3" fmla="*/ 640195 w 1038225"/>
                <a:gd name="connsiteY3" fmla="*/ 156688 h 659212"/>
                <a:gd name="connsiteX4" fmla="*/ 766546 w 1038225"/>
                <a:gd name="connsiteY4" fmla="*/ 3333 h 659212"/>
                <a:gd name="connsiteX5" fmla="*/ 914400 w 1038225"/>
                <a:gd name="connsiteY5" fmla="*/ 72309 h 659212"/>
                <a:gd name="connsiteX6" fmla="*/ 1009650 w 1038225"/>
                <a:gd name="connsiteY6" fmla="*/ 310434 h 659212"/>
                <a:gd name="connsiteX7" fmla="*/ 1038225 w 1038225"/>
                <a:gd name="connsiteY7" fmla="*/ 377109 h 659212"/>
                <a:gd name="connsiteX0" fmla="*/ 0 w 1069686"/>
                <a:gd name="connsiteY0" fmla="*/ 358059 h 659211"/>
                <a:gd name="connsiteX1" fmla="*/ 113602 w 1069686"/>
                <a:gd name="connsiteY1" fmla="*/ 529121 h 659211"/>
                <a:gd name="connsiteX2" fmla="*/ 316250 w 1069686"/>
                <a:gd name="connsiteY2" fmla="*/ 642567 h 659211"/>
                <a:gd name="connsiteX3" fmla="*/ 640195 w 1069686"/>
                <a:gd name="connsiteY3" fmla="*/ 156688 h 659211"/>
                <a:gd name="connsiteX4" fmla="*/ 766546 w 1069686"/>
                <a:gd name="connsiteY4" fmla="*/ 3333 h 659211"/>
                <a:gd name="connsiteX5" fmla="*/ 914400 w 1069686"/>
                <a:gd name="connsiteY5" fmla="*/ 72309 h 659211"/>
                <a:gd name="connsiteX6" fmla="*/ 1009650 w 1069686"/>
                <a:gd name="connsiteY6" fmla="*/ 310434 h 659211"/>
                <a:gd name="connsiteX7" fmla="*/ 1069686 w 1069686"/>
                <a:gd name="connsiteY7" fmla="*/ 354778 h 659211"/>
                <a:gd name="connsiteX0" fmla="*/ 0 w 1069686"/>
                <a:gd name="connsiteY0" fmla="*/ 357655 h 658807"/>
                <a:gd name="connsiteX1" fmla="*/ 113602 w 1069686"/>
                <a:gd name="connsiteY1" fmla="*/ 528717 h 658807"/>
                <a:gd name="connsiteX2" fmla="*/ 316250 w 1069686"/>
                <a:gd name="connsiteY2" fmla="*/ 642163 h 658807"/>
                <a:gd name="connsiteX3" fmla="*/ 640195 w 1069686"/>
                <a:gd name="connsiteY3" fmla="*/ 156284 h 658807"/>
                <a:gd name="connsiteX4" fmla="*/ 766546 w 1069686"/>
                <a:gd name="connsiteY4" fmla="*/ 2929 h 658807"/>
                <a:gd name="connsiteX5" fmla="*/ 914400 w 1069686"/>
                <a:gd name="connsiteY5" fmla="*/ 71905 h 658807"/>
                <a:gd name="connsiteX6" fmla="*/ 996540 w 1069686"/>
                <a:gd name="connsiteY6" fmla="*/ 268159 h 658807"/>
                <a:gd name="connsiteX7" fmla="*/ 1069686 w 1069686"/>
                <a:gd name="connsiteY7" fmla="*/ 354374 h 658807"/>
                <a:gd name="connsiteX0" fmla="*/ 0 w 1069686"/>
                <a:gd name="connsiteY0" fmla="*/ 357108 h 658260"/>
                <a:gd name="connsiteX1" fmla="*/ 113602 w 1069686"/>
                <a:gd name="connsiteY1" fmla="*/ 528170 h 658260"/>
                <a:gd name="connsiteX2" fmla="*/ 316250 w 1069686"/>
                <a:gd name="connsiteY2" fmla="*/ 641616 h 658260"/>
                <a:gd name="connsiteX3" fmla="*/ 640195 w 1069686"/>
                <a:gd name="connsiteY3" fmla="*/ 155737 h 658260"/>
                <a:gd name="connsiteX4" fmla="*/ 766546 w 1069686"/>
                <a:gd name="connsiteY4" fmla="*/ 2382 h 658260"/>
                <a:gd name="connsiteX5" fmla="*/ 924888 w 1069686"/>
                <a:gd name="connsiteY5" fmla="*/ 76940 h 658260"/>
                <a:gd name="connsiteX6" fmla="*/ 996540 w 1069686"/>
                <a:gd name="connsiteY6" fmla="*/ 267612 h 658260"/>
                <a:gd name="connsiteX7" fmla="*/ 1069686 w 1069686"/>
                <a:gd name="connsiteY7" fmla="*/ 353827 h 658260"/>
                <a:gd name="connsiteX0" fmla="*/ 0 w 1069686"/>
                <a:gd name="connsiteY0" fmla="*/ 362506 h 663658"/>
                <a:gd name="connsiteX1" fmla="*/ 113602 w 1069686"/>
                <a:gd name="connsiteY1" fmla="*/ 533568 h 663658"/>
                <a:gd name="connsiteX2" fmla="*/ 316250 w 1069686"/>
                <a:gd name="connsiteY2" fmla="*/ 647014 h 663658"/>
                <a:gd name="connsiteX3" fmla="*/ 640195 w 1069686"/>
                <a:gd name="connsiteY3" fmla="*/ 161135 h 663658"/>
                <a:gd name="connsiteX4" fmla="*/ 795385 w 1069686"/>
                <a:gd name="connsiteY4" fmla="*/ 2197 h 663658"/>
                <a:gd name="connsiteX5" fmla="*/ 924888 w 1069686"/>
                <a:gd name="connsiteY5" fmla="*/ 82338 h 663658"/>
                <a:gd name="connsiteX6" fmla="*/ 996540 w 1069686"/>
                <a:gd name="connsiteY6" fmla="*/ 273010 h 663658"/>
                <a:gd name="connsiteX7" fmla="*/ 1069686 w 1069686"/>
                <a:gd name="connsiteY7" fmla="*/ 359225 h 663658"/>
                <a:gd name="connsiteX0" fmla="*/ 0 w 1069686"/>
                <a:gd name="connsiteY0" fmla="*/ 360697 h 661849"/>
                <a:gd name="connsiteX1" fmla="*/ 113602 w 1069686"/>
                <a:gd name="connsiteY1" fmla="*/ 531759 h 661849"/>
                <a:gd name="connsiteX2" fmla="*/ 316250 w 1069686"/>
                <a:gd name="connsiteY2" fmla="*/ 645205 h 661849"/>
                <a:gd name="connsiteX3" fmla="*/ 640195 w 1069686"/>
                <a:gd name="connsiteY3" fmla="*/ 159326 h 661849"/>
                <a:gd name="connsiteX4" fmla="*/ 795385 w 1069686"/>
                <a:gd name="connsiteY4" fmla="*/ 388 h 661849"/>
                <a:gd name="connsiteX5" fmla="*/ 924888 w 1069686"/>
                <a:gd name="connsiteY5" fmla="*/ 80529 h 661849"/>
                <a:gd name="connsiteX6" fmla="*/ 996540 w 1069686"/>
                <a:gd name="connsiteY6" fmla="*/ 271201 h 661849"/>
                <a:gd name="connsiteX7" fmla="*/ 1069686 w 1069686"/>
                <a:gd name="connsiteY7" fmla="*/ 357416 h 661849"/>
                <a:gd name="connsiteX0" fmla="*/ 0 w 1069686"/>
                <a:gd name="connsiteY0" fmla="*/ 360783 h 661935"/>
                <a:gd name="connsiteX1" fmla="*/ 113602 w 1069686"/>
                <a:gd name="connsiteY1" fmla="*/ 531845 h 661935"/>
                <a:gd name="connsiteX2" fmla="*/ 316250 w 1069686"/>
                <a:gd name="connsiteY2" fmla="*/ 645291 h 661935"/>
                <a:gd name="connsiteX3" fmla="*/ 640195 w 1069686"/>
                <a:gd name="connsiteY3" fmla="*/ 159412 h 661935"/>
                <a:gd name="connsiteX4" fmla="*/ 795385 w 1069686"/>
                <a:gd name="connsiteY4" fmla="*/ 474 h 661935"/>
                <a:gd name="connsiteX5" fmla="*/ 924888 w 1069686"/>
                <a:gd name="connsiteY5" fmla="*/ 80615 h 661935"/>
                <a:gd name="connsiteX6" fmla="*/ 996540 w 1069686"/>
                <a:gd name="connsiteY6" fmla="*/ 271287 h 661935"/>
                <a:gd name="connsiteX7" fmla="*/ 1069686 w 1069686"/>
                <a:gd name="connsiteY7" fmla="*/ 357502 h 661935"/>
                <a:gd name="connsiteX0" fmla="*/ 0 w 1069686"/>
                <a:gd name="connsiteY0" fmla="*/ 360783 h 661935"/>
                <a:gd name="connsiteX1" fmla="*/ 113602 w 1069686"/>
                <a:gd name="connsiteY1" fmla="*/ 531845 h 661935"/>
                <a:gd name="connsiteX2" fmla="*/ 316250 w 1069686"/>
                <a:gd name="connsiteY2" fmla="*/ 645291 h 661935"/>
                <a:gd name="connsiteX3" fmla="*/ 640195 w 1069686"/>
                <a:gd name="connsiteY3" fmla="*/ 159412 h 661935"/>
                <a:gd name="connsiteX4" fmla="*/ 795385 w 1069686"/>
                <a:gd name="connsiteY4" fmla="*/ 474 h 661935"/>
                <a:gd name="connsiteX5" fmla="*/ 924888 w 1069686"/>
                <a:gd name="connsiteY5" fmla="*/ 80615 h 661935"/>
                <a:gd name="connsiteX6" fmla="*/ 996540 w 1069686"/>
                <a:gd name="connsiteY6" fmla="*/ 271287 h 661935"/>
                <a:gd name="connsiteX7" fmla="*/ 1069686 w 1069686"/>
                <a:gd name="connsiteY7" fmla="*/ 357502 h 661935"/>
                <a:gd name="connsiteX0" fmla="*/ 0 w 1069686"/>
                <a:gd name="connsiteY0" fmla="*/ 360783 h 621709"/>
                <a:gd name="connsiteX1" fmla="*/ 113602 w 1069686"/>
                <a:gd name="connsiteY1" fmla="*/ 531845 h 621709"/>
                <a:gd name="connsiteX2" fmla="*/ 379173 w 1069686"/>
                <a:gd name="connsiteY2" fmla="*/ 600629 h 621709"/>
                <a:gd name="connsiteX3" fmla="*/ 640195 w 1069686"/>
                <a:gd name="connsiteY3" fmla="*/ 159412 h 621709"/>
                <a:gd name="connsiteX4" fmla="*/ 795385 w 1069686"/>
                <a:gd name="connsiteY4" fmla="*/ 474 h 621709"/>
                <a:gd name="connsiteX5" fmla="*/ 924888 w 1069686"/>
                <a:gd name="connsiteY5" fmla="*/ 80615 h 621709"/>
                <a:gd name="connsiteX6" fmla="*/ 996540 w 1069686"/>
                <a:gd name="connsiteY6" fmla="*/ 271287 h 621709"/>
                <a:gd name="connsiteX7" fmla="*/ 1069686 w 1069686"/>
                <a:gd name="connsiteY7" fmla="*/ 357502 h 621709"/>
                <a:gd name="connsiteX0" fmla="*/ 0 w 1069686"/>
                <a:gd name="connsiteY0" fmla="*/ 360783 h 644557"/>
                <a:gd name="connsiteX1" fmla="*/ 145064 w 1069686"/>
                <a:gd name="connsiteY1" fmla="*/ 601630 h 644557"/>
                <a:gd name="connsiteX2" fmla="*/ 379173 w 1069686"/>
                <a:gd name="connsiteY2" fmla="*/ 600629 h 644557"/>
                <a:gd name="connsiteX3" fmla="*/ 640195 w 1069686"/>
                <a:gd name="connsiteY3" fmla="*/ 159412 h 644557"/>
                <a:gd name="connsiteX4" fmla="*/ 795385 w 1069686"/>
                <a:gd name="connsiteY4" fmla="*/ 474 h 644557"/>
                <a:gd name="connsiteX5" fmla="*/ 924888 w 1069686"/>
                <a:gd name="connsiteY5" fmla="*/ 80615 h 644557"/>
                <a:gd name="connsiteX6" fmla="*/ 996540 w 1069686"/>
                <a:gd name="connsiteY6" fmla="*/ 271287 h 644557"/>
                <a:gd name="connsiteX7" fmla="*/ 1069686 w 1069686"/>
                <a:gd name="connsiteY7" fmla="*/ 357502 h 644557"/>
                <a:gd name="connsiteX0" fmla="*/ 0 w 1069686"/>
                <a:gd name="connsiteY0" fmla="*/ 360783 h 648683"/>
                <a:gd name="connsiteX1" fmla="*/ 179147 w 1069686"/>
                <a:gd name="connsiteY1" fmla="*/ 610004 h 648683"/>
                <a:gd name="connsiteX2" fmla="*/ 379173 w 1069686"/>
                <a:gd name="connsiteY2" fmla="*/ 600629 h 648683"/>
                <a:gd name="connsiteX3" fmla="*/ 640195 w 1069686"/>
                <a:gd name="connsiteY3" fmla="*/ 159412 h 648683"/>
                <a:gd name="connsiteX4" fmla="*/ 795385 w 1069686"/>
                <a:gd name="connsiteY4" fmla="*/ 474 h 648683"/>
                <a:gd name="connsiteX5" fmla="*/ 924888 w 1069686"/>
                <a:gd name="connsiteY5" fmla="*/ 80615 h 648683"/>
                <a:gd name="connsiteX6" fmla="*/ 996540 w 1069686"/>
                <a:gd name="connsiteY6" fmla="*/ 271287 h 648683"/>
                <a:gd name="connsiteX7" fmla="*/ 1069686 w 1069686"/>
                <a:gd name="connsiteY7" fmla="*/ 357502 h 648683"/>
                <a:gd name="connsiteX0" fmla="*/ 0 w 1080173"/>
                <a:gd name="connsiteY0" fmla="*/ 422194 h 645235"/>
                <a:gd name="connsiteX1" fmla="*/ 189634 w 1080173"/>
                <a:gd name="connsiteY1" fmla="*/ 610004 h 645235"/>
                <a:gd name="connsiteX2" fmla="*/ 389660 w 1080173"/>
                <a:gd name="connsiteY2" fmla="*/ 600629 h 645235"/>
                <a:gd name="connsiteX3" fmla="*/ 650682 w 1080173"/>
                <a:gd name="connsiteY3" fmla="*/ 159412 h 645235"/>
                <a:gd name="connsiteX4" fmla="*/ 805872 w 1080173"/>
                <a:gd name="connsiteY4" fmla="*/ 474 h 645235"/>
                <a:gd name="connsiteX5" fmla="*/ 935375 w 1080173"/>
                <a:gd name="connsiteY5" fmla="*/ 80615 h 645235"/>
                <a:gd name="connsiteX6" fmla="*/ 1007027 w 1080173"/>
                <a:gd name="connsiteY6" fmla="*/ 271287 h 645235"/>
                <a:gd name="connsiteX7" fmla="*/ 1080173 w 1080173"/>
                <a:gd name="connsiteY7" fmla="*/ 357502 h 645235"/>
                <a:gd name="connsiteX0" fmla="*/ 0 w 1080173"/>
                <a:gd name="connsiteY0" fmla="*/ 422194 h 670375"/>
                <a:gd name="connsiteX1" fmla="*/ 200121 w 1080173"/>
                <a:gd name="connsiteY1" fmla="*/ 651875 h 670375"/>
                <a:gd name="connsiteX2" fmla="*/ 389660 w 1080173"/>
                <a:gd name="connsiteY2" fmla="*/ 600629 h 670375"/>
                <a:gd name="connsiteX3" fmla="*/ 650682 w 1080173"/>
                <a:gd name="connsiteY3" fmla="*/ 159412 h 670375"/>
                <a:gd name="connsiteX4" fmla="*/ 805872 w 1080173"/>
                <a:gd name="connsiteY4" fmla="*/ 474 h 670375"/>
                <a:gd name="connsiteX5" fmla="*/ 935375 w 1080173"/>
                <a:gd name="connsiteY5" fmla="*/ 80615 h 670375"/>
                <a:gd name="connsiteX6" fmla="*/ 1007027 w 1080173"/>
                <a:gd name="connsiteY6" fmla="*/ 271287 h 670375"/>
                <a:gd name="connsiteX7" fmla="*/ 1080173 w 1080173"/>
                <a:gd name="connsiteY7" fmla="*/ 357502 h 670375"/>
                <a:gd name="connsiteX0" fmla="*/ 0 w 1080173"/>
                <a:gd name="connsiteY0" fmla="*/ 422194 h 688803"/>
                <a:gd name="connsiteX1" fmla="*/ 200121 w 1080173"/>
                <a:gd name="connsiteY1" fmla="*/ 651875 h 688803"/>
                <a:gd name="connsiteX2" fmla="*/ 389660 w 1080173"/>
                <a:gd name="connsiteY2" fmla="*/ 636917 h 688803"/>
                <a:gd name="connsiteX3" fmla="*/ 650682 w 1080173"/>
                <a:gd name="connsiteY3" fmla="*/ 159412 h 688803"/>
                <a:gd name="connsiteX4" fmla="*/ 805872 w 1080173"/>
                <a:gd name="connsiteY4" fmla="*/ 474 h 688803"/>
                <a:gd name="connsiteX5" fmla="*/ 935375 w 1080173"/>
                <a:gd name="connsiteY5" fmla="*/ 80615 h 688803"/>
                <a:gd name="connsiteX6" fmla="*/ 1007027 w 1080173"/>
                <a:gd name="connsiteY6" fmla="*/ 271287 h 688803"/>
                <a:gd name="connsiteX7" fmla="*/ 1080173 w 1080173"/>
                <a:gd name="connsiteY7" fmla="*/ 357502 h 688803"/>
                <a:gd name="connsiteX0" fmla="*/ 0 w 1080173"/>
                <a:gd name="connsiteY0" fmla="*/ 422194 h 699884"/>
                <a:gd name="connsiteX1" fmla="*/ 205365 w 1080173"/>
                <a:gd name="connsiteY1" fmla="*/ 671415 h 699884"/>
                <a:gd name="connsiteX2" fmla="*/ 389660 w 1080173"/>
                <a:gd name="connsiteY2" fmla="*/ 636917 h 699884"/>
                <a:gd name="connsiteX3" fmla="*/ 650682 w 1080173"/>
                <a:gd name="connsiteY3" fmla="*/ 159412 h 699884"/>
                <a:gd name="connsiteX4" fmla="*/ 805872 w 1080173"/>
                <a:gd name="connsiteY4" fmla="*/ 474 h 699884"/>
                <a:gd name="connsiteX5" fmla="*/ 935375 w 1080173"/>
                <a:gd name="connsiteY5" fmla="*/ 80615 h 699884"/>
                <a:gd name="connsiteX6" fmla="*/ 1007027 w 1080173"/>
                <a:gd name="connsiteY6" fmla="*/ 271287 h 699884"/>
                <a:gd name="connsiteX7" fmla="*/ 1080173 w 1080173"/>
                <a:gd name="connsiteY7" fmla="*/ 357502 h 699884"/>
                <a:gd name="connsiteX0" fmla="*/ 0 w 1080173"/>
                <a:gd name="connsiteY0" fmla="*/ 442460 h 699883"/>
                <a:gd name="connsiteX1" fmla="*/ 205365 w 1080173"/>
                <a:gd name="connsiteY1" fmla="*/ 691681 h 699883"/>
                <a:gd name="connsiteX2" fmla="*/ 405390 w 1080173"/>
                <a:gd name="connsiteY2" fmla="*/ 17950 h 699883"/>
                <a:gd name="connsiteX3" fmla="*/ 650682 w 1080173"/>
                <a:gd name="connsiteY3" fmla="*/ 179678 h 699883"/>
                <a:gd name="connsiteX4" fmla="*/ 805872 w 1080173"/>
                <a:gd name="connsiteY4" fmla="*/ 20740 h 699883"/>
                <a:gd name="connsiteX5" fmla="*/ 935375 w 1080173"/>
                <a:gd name="connsiteY5" fmla="*/ 100881 h 699883"/>
                <a:gd name="connsiteX6" fmla="*/ 1007027 w 1080173"/>
                <a:gd name="connsiteY6" fmla="*/ 291553 h 699883"/>
                <a:gd name="connsiteX7" fmla="*/ 1080173 w 1080173"/>
                <a:gd name="connsiteY7" fmla="*/ 377768 h 699883"/>
                <a:gd name="connsiteX0" fmla="*/ 0 w 1080173"/>
                <a:gd name="connsiteY0" fmla="*/ 537503 h 794926"/>
                <a:gd name="connsiteX1" fmla="*/ 205365 w 1080173"/>
                <a:gd name="connsiteY1" fmla="*/ 786724 h 794926"/>
                <a:gd name="connsiteX2" fmla="*/ 405390 w 1080173"/>
                <a:gd name="connsiteY2" fmla="*/ 112993 h 794926"/>
                <a:gd name="connsiteX3" fmla="*/ 661169 w 1080173"/>
                <a:gd name="connsiteY3" fmla="*/ 1162 h 794926"/>
                <a:gd name="connsiteX4" fmla="*/ 805872 w 1080173"/>
                <a:gd name="connsiteY4" fmla="*/ 115783 h 794926"/>
                <a:gd name="connsiteX5" fmla="*/ 935375 w 1080173"/>
                <a:gd name="connsiteY5" fmla="*/ 195924 h 794926"/>
                <a:gd name="connsiteX6" fmla="*/ 1007027 w 1080173"/>
                <a:gd name="connsiteY6" fmla="*/ 386596 h 794926"/>
                <a:gd name="connsiteX7" fmla="*/ 1080173 w 1080173"/>
                <a:gd name="connsiteY7" fmla="*/ 472811 h 794926"/>
                <a:gd name="connsiteX0" fmla="*/ 0 w 1080173"/>
                <a:gd name="connsiteY0" fmla="*/ 536555 h 793978"/>
                <a:gd name="connsiteX1" fmla="*/ 205365 w 1080173"/>
                <a:gd name="connsiteY1" fmla="*/ 785776 h 793978"/>
                <a:gd name="connsiteX2" fmla="*/ 405390 w 1080173"/>
                <a:gd name="connsiteY2" fmla="*/ 112045 h 793978"/>
                <a:gd name="connsiteX3" fmla="*/ 661169 w 1080173"/>
                <a:gd name="connsiteY3" fmla="*/ 214 h 793978"/>
                <a:gd name="connsiteX4" fmla="*/ 845197 w 1080173"/>
                <a:gd name="connsiteY4" fmla="*/ 86920 h 793978"/>
                <a:gd name="connsiteX5" fmla="*/ 935375 w 1080173"/>
                <a:gd name="connsiteY5" fmla="*/ 194976 h 793978"/>
                <a:gd name="connsiteX6" fmla="*/ 1007027 w 1080173"/>
                <a:gd name="connsiteY6" fmla="*/ 385648 h 793978"/>
                <a:gd name="connsiteX7" fmla="*/ 1080173 w 1080173"/>
                <a:gd name="connsiteY7" fmla="*/ 471863 h 793978"/>
                <a:gd name="connsiteX0" fmla="*/ 0 w 1080173"/>
                <a:gd name="connsiteY0" fmla="*/ 536555 h 536555"/>
                <a:gd name="connsiteX1" fmla="*/ 307615 w 1080173"/>
                <a:gd name="connsiteY1" fmla="*/ 400561 h 536555"/>
                <a:gd name="connsiteX2" fmla="*/ 405390 w 1080173"/>
                <a:gd name="connsiteY2" fmla="*/ 112045 h 536555"/>
                <a:gd name="connsiteX3" fmla="*/ 661169 w 1080173"/>
                <a:gd name="connsiteY3" fmla="*/ 214 h 536555"/>
                <a:gd name="connsiteX4" fmla="*/ 845197 w 1080173"/>
                <a:gd name="connsiteY4" fmla="*/ 86920 h 536555"/>
                <a:gd name="connsiteX5" fmla="*/ 935375 w 1080173"/>
                <a:gd name="connsiteY5" fmla="*/ 194976 h 536555"/>
                <a:gd name="connsiteX6" fmla="*/ 1007027 w 1080173"/>
                <a:gd name="connsiteY6" fmla="*/ 385648 h 536555"/>
                <a:gd name="connsiteX7" fmla="*/ 1080173 w 1080173"/>
                <a:gd name="connsiteY7" fmla="*/ 471863 h 536555"/>
                <a:gd name="connsiteX0" fmla="*/ 0 w 870430"/>
                <a:gd name="connsiteY0" fmla="*/ 458395 h 471863"/>
                <a:gd name="connsiteX1" fmla="*/ 97872 w 870430"/>
                <a:gd name="connsiteY1" fmla="*/ 400561 h 471863"/>
                <a:gd name="connsiteX2" fmla="*/ 195647 w 870430"/>
                <a:gd name="connsiteY2" fmla="*/ 112045 h 471863"/>
                <a:gd name="connsiteX3" fmla="*/ 451426 w 870430"/>
                <a:gd name="connsiteY3" fmla="*/ 214 h 471863"/>
                <a:gd name="connsiteX4" fmla="*/ 635454 w 870430"/>
                <a:gd name="connsiteY4" fmla="*/ 86920 h 471863"/>
                <a:gd name="connsiteX5" fmla="*/ 725632 w 870430"/>
                <a:gd name="connsiteY5" fmla="*/ 194976 h 471863"/>
                <a:gd name="connsiteX6" fmla="*/ 797284 w 870430"/>
                <a:gd name="connsiteY6" fmla="*/ 385648 h 471863"/>
                <a:gd name="connsiteX7" fmla="*/ 870430 w 870430"/>
                <a:gd name="connsiteY7" fmla="*/ 471863 h 471863"/>
                <a:gd name="connsiteX0" fmla="*/ 0 w 870430"/>
                <a:gd name="connsiteY0" fmla="*/ 458395 h 471863"/>
                <a:gd name="connsiteX1" fmla="*/ 97872 w 870430"/>
                <a:gd name="connsiteY1" fmla="*/ 400561 h 471863"/>
                <a:gd name="connsiteX2" fmla="*/ 195647 w 870430"/>
                <a:gd name="connsiteY2" fmla="*/ 112045 h 471863"/>
                <a:gd name="connsiteX3" fmla="*/ 451426 w 870430"/>
                <a:gd name="connsiteY3" fmla="*/ 214 h 471863"/>
                <a:gd name="connsiteX4" fmla="*/ 635454 w 870430"/>
                <a:gd name="connsiteY4" fmla="*/ 86920 h 471863"/>
                <a:gd name="connsiteX5" fmla="*/ 725632 w 870430"/>
                <a:gd name="connsiteY5" fmla="*/ 194976 h 471863"/>
                <a:gd name="connsiteX6" fmla="*/ 797284 w 870430"/>
                <a:gd name="connsiteY6" fmla="*/ 385648 h 471863"/>
                <a:gd name="connsiteX7" fmla="*/ 870430 w 870430"/>
                <a:gd name="connsiteY7" fmla="*/ 471863 h 471863"/>
                <a:gd name="connsiteX0" fmla="*/ 0 w 873052"/>
                <a:gd name="connsiteY0" fmla="*/ 438855 h 471863"/>
                <a:gd name="connsiteX1" fmla="*/ 100494 w 873052"/>
                <a:gd name="connsiteY1" fmla="*/ 400561 h 471863"/>
                <a:gd name="connsiteX2" fmla="*/ 198269 w 873052"/>
                <a:gd name="connsiteY2" fmla="*/ 112045 h 471863"/>
                <a:gd name="connsiteX3" fmla="*/ 454048 w 873052"/>
                <a:gd name="connsiteY3" fmla="*/ 214 h 471863"/>
                <a:gd name="connsiteX4" fmla="*/ 638076 w 873052"/>
                <a:gd name="connsiteY4" fmla="*/ 86920 h 471863"/>
                <a:gd name="connsiteX5" fmla="*/ 728254 w 873052"/>
                <a:gd name="connsiteY5" fmla="*/ 194976 h 471863"/>
                <a:gd name="connsiteX6" fmla="*/ 799906 w 873052"/>
                <a:gd name="connsiteY6" fmla="*/ 385648 h 471863"/>
                <a:gd name="connsiteX7" fmla="*/ 873052 w 873052"/>
                <a:gd name="connsiteY7" fmla="*/ 471863 h 471863"/>
                <a:gd name="connsiteX0" fmla="*/ 0 w 873052"/>
                <a:gd name="connsiteY0" fmla="*/ 438855 h 471863"/>
                <a:gd name="connsiteX1" fmla="*/ 95251 w 873052"/>
                <a:gd name="connsiteY1" fmla="*/ 383813 h 471863"/>
                <a:gd name="connsiteX2" fmla="*/ 198269 w 873052"/>
                <a:gd name="connsiteY2" fmla="*/ 112045 h 471863"/>
                <a:gd name="connsiteX3" fmla="*/ 454048 w 873052"/>
                <a:gd name="connsiteY3" fmla="*/ 214 h 471863"/>
                <a:gd name="connsiteX4" fmla="*/ 638076 w 873052"/>
                <a:gd name="connsiteY4" fmla="*/ 86920 h 471863"/>
                <a:gd name="connsiteX5" fmla="*/ 728254 w 873052"/>
                <a:gd name="connsiteY5" fmla="*/ 194976 h 471863"/>
                <a:gd name="connsiteX6" fmla="*/ 799906 w 873052"/>
                <a:gd name="connsiteY6" fmla="*/ 385648 h 471863"/>
                <a:gd name="connsiteX7" fmla="*/ 873052 w 873052"/>
                <a:gd name="connsiteY7" fmla="*/ 471863 h 471863"/>
                <a:gd name="connsiteX0" fmla="*/ 0 w 873052"/>
                <a:gd name="connsiteY0" fmla="*/ 438855 h 471863"/>
                <a:gd name="connsiteX1" fmla="*/ 108359 w 873052"/>
                <a:gd name="connsiteY1" fmla="*/ 347525 h 471863"/>
                <a:gd name="connsiteX2" fmla="*/ 198269 w 873052"/>
                <a:gd name="connsiteY2" fmla="*/ 112045 h 471863"/>
                <a:gd name="connsiteX3" fmla="*/ 454048 w 873052"/>
                <a:gd name="connsiteY3" fmla="*/ 214 h 471863"/>
                <a:gd name="connsiteX4" fmla="*/ 638076 w 873052"/>
                <a:gd name="connsiteY4" fmla="*/ 86920 h 471863"/>
                <a:gd name="connsiteX5" fmla="*/ 728254 w 873052"/>
                <a:gd name="connsiteY5" fmla="*/ 194976 h 471863"/>
                <a:gd name="connsiteX6" fmla="*/ 799906 w 873052"/>
                <a:gd name="connsiteY6" fmla="*/ 385648 h 471863"/>
                <a:gd name="connsiteX7" fmla="*/ 873052 w 873052"/>
                <a:gd name="connsiteY7" fmla="*/ 471863 h 471863"/>
                <a:gd name="connsiteX0" fmla="*/ 0 w 873052"/>
                <a:gd name="connsiteY0" fmla="*/ 438855 h 471863"/>
                <a:gd name="connsiteX1" fmla="*/ 108359 w 873052"/>
                <a:gd name="connsiteY1" fmla="*/ 347525 h 471863"/>
                <a:gd name="connsiteX2" fmla="*/ 198269 w 873052"/>
                <a:gd name="connsiteY2" fmla="*/ 112045 h 471863"/>
                <a:gd name="connsiteX3" fmla="*/ 454048 w 873052"/>
                <a:gd name="connsiteY3" fmla="*/ 214 h 471863"/>
                <a:gd name="connsiteX4" fmla="*/ 638076 w 873052"/>
                <a:gd name="connsiteY4" fmla="*/ 86920 h 471863"/>
                <a:gd name="connsiteX5" fmla="*/ 728254 w 873052"/>
                <a:gd name="connsiteY5" fmla="*/ 194976 h 471863"/>
                <a:gd name="connsiteX6" fmla="*/ 799906 w 873052"/>
                <a:gd name="connsiteY6" fmla="*/ 385648 h 471863"/>
                <a:gd name="connsiteX7" fmla="*/ 873052 w 873052"/>
                <a:gd name="connsiteY7" fmla="*/ 471863 h 471863"/>
                <a:gd name="connsiteX0" fmla="*/ 0 w 873052"/>
                <a:gd name="connsiteY0" fmla="*/ 438855 h 471863"/>
                <a:gd name="connsiteX1" fmla="*/ 108359 w 873052"/>
                <a:gd name="connsiteY1" fmla="*/ 347525 h 471863"/>
                <a:gd name="connsiteX2" fmla="*/ 198269 w 873052"/>
                <a:gd name="connsiteY2" fmla="*/ 112045 h 471863"/>
                <a:gd name="connsiteX3" fmla="*/ 454048 w 873052"/>
                <a:gd name="connsiteY3" fmla="*/ 214 h 471863"/>
                <a:gd name="connsiteX4" fmla="*/ 638076 w 873052"/>
                <a:gd name="connsiteY4" fmla="*/ 86920 h 471863"/>
                <a:gd name="connsiteX5" fmla="*/ 728254 w 873052"/>
                <a:gd name="connsiteY5" fmla="*/ 194976 h 471863"/>
                <a:gd name="connsiteX6" fmla="*/ 799906 w 873052"/>
                <a:gd name="connsiteY6" fmla="*/ 385648 h 471863"/>
                <a:gd name="connsiteX7" fmla="*/ 873052 w 873052"/>
                <a:gd name="connsiteY7" fmla="*/ 471863 h 471863"/>
                <a:gd name="connsiteX0" fmla="*/ 0 w 873052"/>
                <a:gd name="connsiteY0" fmla="*/ 438854 h 471862"/>
                <a:gd name="connsiteX1" fmla="*/ 108359 w 873052"/>
                <a:gd name="connsiteY1" fmla="*/ 347524 h 471862"/>
                <a:gd name="connsiteX2" fmla="*/ 198269 w 873052"/>
                <a:gd name="connsiteY2" fmla="*/ 112044 h 471862"/>
                <a:gd name="connsiteX3" fmla="*/ 406857 w 873052"/>
                <a:gd name="connsiteY3" fmla="*/ 214 h 471862"/>
                <a:gd name="connsiteX4" fmla="*/ 638076 w 873052"/>
                <a:gd name="connsiteY4" fmla="*/ 86919 h 471862"/>
                <a:gd name="connsiteX5" fmla="*/ 728254 w 873052"/>
                <a:gd name="connsiteY5" fmla="*/ 194975 h 471862"/>
                <a:gd name="connsiteX6" fmla="*/ 799906 w 873052"/>
                <a:gd name="connsiteY6" fmla="*/ 385647 h 471862"/>
                <a:gd name="connsiteX7" fmla="*/ 873052 w 873052"/>
                <a:gd name="connsiteY7" fmla="*/ 471862 h 471862"/>
                <a:gd name="connsiteX0" fmla="*/ 0 w 873052"/>
                <a:gd name="connsiteY0" fmla="*/ 441452 h 474460"/>
                <a:gd name="connsiteX1" fmla="*/ 108359 w 873052"/>
                <a:gd name="connsiteY1" fmla="*/ 350122 h 474460"/>
                <a:gd name="connsiteX2" fmla="*/ 198269 w 873052"/>
                <a:gd name="connsiteY2" fmla="*/ 114642 h 474460"/>
                <a:gd name="connsiteX3" fmla="*/ 406857 w 873052"/>
                <a:gd name="connsiteY3" fmla="*/ 2812 h 474460"/>
                <a:gd name="connsiteX4" fmla="*/ 572532 w 873052"/>
                <a:gd name="connsiteY4" fmla="*/ 47645 h 474460"/>
                <a:gd name="connsiteX5" fmla="*/ 728254 w 873052"/>
                <a:gd name="connsiteY5" fmla="*/ 197573 h 474460"/>
                <a:gd name="connsiteX6" fmla="*/ 799906 w 873052"/>
                <a:gd name="connsiteY6" fmla="*/ 388245 h 474460"/>
                <a:gd name="connsiteX7" fmla="*/ 873052 w 873052"/>
                <a:gd name="connsiteY7" fmla="*/ 474460 h 474460"/>
                <a:gd name="connsiteX0" fmla="*/ 0 w 873052"/>
                <a:gd name="connsiteY0" fmla="*/ 442515 h 475523"/>
                <a:gd name="connsiteX1" fmla="*/ 108359 w 873052"/>
                <a:gd name="connsiteY1" fmla="*/ 351185 h 475523"/>
                <a:gd name="connsiteX2" fmla="*/ 198269 w 873052"/>
                <a:gd name="connsiteY2" fmla="*/ 115705 h 475523"/>
                <a:gd name="connsiteX3" fmla="*/ 406857 w 873052"/>
                <a:gd name="connsiteY3" fmla="*/ 3875 h 475523"/>
                <a:gd name="connsiteX4" fmla="*/ 572532 w 873052"/>
                <a:gd name="connsiteY4" fmla="*/ 48708 h 475523"/>
                <a:gd name="connsiteX5" fmla="*/ 728254 w 873052"/>
                <a:gd name="connsiteY5" fmla="*/ 198636 h 475523"/>
                <a:gd name="connsiteX6" fmla="*/ 799906 w 873052"/>
                <a:gd name="connsiteY6" fmla="*/ 389308 h 475523"/>
                <a:gd name="connsiteX7" fmla="*/ 873052 w 873052"/>
                <a:gd name="connsiteY7" fmla="*/ 475523 h 475523"/>
                <a:gd name="connsiteX0" fmla="*/ 0 w 873052"/>
                <a:gd name="connsiteY0" fmla="*/ 441488 h 474496"/>
                <a:gd name="connsiteX1" fmla="*/ 108359 w 873052"/>
                <a:gd name="connsiteY1" fmla="*/ 350158 h 474496"/>
                <a:gd name="connsiteX2" fmla="*/ 198269 w 873052"/>
                <a:gd name="connsiteY2" fmla="*/ 114678 h 474496"/>
                <a:gd name="connsiteX3" fmla="*/ 406857 w 873052"/>
                <a:gd name="connsiteY3" fmla="*/ 2848 h 474496"/>
                <a:gd name="connsiteX4" fmla="*/ 572532 w 873052"/>
                <a:gd name="connsiteY4" fmla="*/ 47681 h 474496"/>
                <a:gd name="connsiteX5" fmla="*/ 683684 w 873052"/>
                <a:gd name="connsiteY5" fmla="*/ 200400 h 474496"/>
                <a:gd name="connsiteX6" fmla="*/ 799906 w 873052"/>
                <a:gd name="connsiteY6" fmla="*/ 388281 h 474496"/>
                <a:gd name="connsiteX7" fmla="*/ 873052 w 873052"/>
                <a:gd name="connsiteY7" fmla="*/ 474496 h 474496"/>
                <a:gd name="connsiteX0" fmla="*/ 0 w 873052"/>
                <a:gd name="connsiteY0" fmla="*/ 441488 h 474496"/>
                <a:gd name="connsiteX1" fmla="*/ 108359 w 873052"/>
                <a:gd name="connsiteY1" fmla="*/ 350158 h 474496"/>
                <a:gd name="connsiteX2" fmla="*/ 198269 w 873052"/>
                <a:gd name="connsiteY2" fmla="*/ 114678 h 474496"/>
                <a:gd name="connsiteX3" fmla="*/ 406857 w 873052"/>
                <a:gd name="connsiteY3" fmla="*/ 2848 h 474496"/>
                <a:gd name="connsiteX4" fmla="*/ 572532 w 873052"/>
                <a:gd name="connsiteY4" fmla="*/ 47681 h 474496"/>
                <a:gd name="connsiteX5" fmla="*/ 683684 w 873052"/>
                <a:gd name="connsiteY5" fmla="*/ 200400 h 474496"/>
                <a:gd name="connsiteX6" fmla="*/ 799906 w 873052"/>
                <a:gd name="connsiteY6" fmla="*/ 388281 h 474496"/>
                <a:gd name="connsiteX7" fmla="*/ 873052 w 873052"/>
                <a:gd name="connsiteY7" fmla="*/ 474496 h 474496"/>
                <a:gd name="connsiteX0" fmla="*/ 0 w 873052"/>
                <a:gd name="connsiteY0" fmla="*/ 441488 h 474496"/>
                <a:gd name="connsiteX1" fmla="*/ 108359 w 873052"/>
                <a:gd name="connsiteY1" fmla="*/ 350158 h 474496"/>
                <a:gd name="connsiteX2" fmla="*/ 198269 w 873052"/>
                <a:gd name="connsiteY2" fmla="*/ 114678 h 474496"/>
                <a:gd name="connsiteX3" fmla="*/ 406857 w 873052"/>
                <a:gd name="connsiteY3" fmla="*/ 2848 h 474496"/>
                <a:gd name="connsiteX4" fmla="*/ 572532 w 873052"/>
                <a:gd name="connsiteY4" fmla="*/ 47681 h 474496"/>
                <a:gd name="connsiteX5" fmla="*/ 683684 w 873052"/>
                <a:gd name="connsiteY5" fmla="*/ 200400 h 474496"/>
                <a:gd name="connsiteX6" fmla="*/ 752715 w 873052"/>
                <a:gd name="connsiteY6" fmla="*/ 374324 h 474496"/>
                <a:gd name="connsiteX7" fmla="*/ 873052 w 873052"/>
                <a:gd name="connsiteY7" fmla="*/ 474496 h 474496"/>
                <a:gd name="connsiteX0" fmla="*/ 0 w 873052"/>
                <a:gd name="connsiteY0" fmla="*/ 441488 h 474496"/>
                <a:gd name="connsiteX1" fmla="*/ 108359 w 873052"/>
                <a:gd name="connsiteY1" fmla="*/ 350158 h 474496"/>
                <a:gd name="connsiteX2" fmla="*/ 198269 w 873052"/>
                <a:gd name="connsiteY2" fmla="*/ 114678 h 474496"/>
                <a:gd name="connsiteX3" fmla="*/ 406857 w 873052"/>
                <a:gd name="connsiteY3" fmla="*/ 2848 h 474496"/>
                <a:gd name="connsiteX4" fmla="*/ 572532 w 873052"/>
                <a:gd name="connsiteY4" fmla="*/ 47681 h 474496"/>
                <a:gd name="connsiteX5" fmla="*/ 683684 w 873052"/>
                <a:gd name="connsiteY5" fmla="*/ 200400 h 474496"/>
                <a:gd name="connsiteX6" fmla="*/ 734362 w 873052"/>
                <a:gd name="connsiteY6" fmla="*/ 351993 h 474496"/>
                <a:gd name="connsiteX7" fmla="*/ 873052 w 873052"/>
                <a:gd name="connsiteY7" fmla="*/ 474496 h 474496"/>
                <a:gd name="connsiteX0" fmla="*/ 0 w 875674"/>
                <a:gd name="connsiteY0" fmla="*/ 441488 h 454956"/>
                <a:gd name="connsiteX1" fmla="*/ 108359 w 875674"/>
                <a:gd name="connsiteY1" fmla="*/ 350158 h 454956"/>
                <a:gd name="connsiteX2" fmla="*/ 198269 w 875674"/>
                <a:gd name="connsiteY2" fmla="*/ 114678 h 454956"/>
                <a:gd name="connsiteX3" fmla="*/ 406857 w 875674"/>
                <a:gd name="connsiteY3" fmla="*/ 2848 h 454956"/>
                <a:gd name="connsiteX4" fmla="*/ 572532 w 875674"/>
                <a:gd name="connsiteY4" fmla="*/ 47681 h 454956"/>
                <a:gd name="connsiteX5" fmla="*/ 683684 w 875674"/>
                <a:gd name="connsiteY5" fmla="*/ 200400 h 454956"/>
                <a:gd name="connsiteX6" fmla="*/ 734362 w 875674"/>
                <a:gd name="connsiteY6" fmla="*/ 351993 h 454956"/>
                <a:gd name="connsiteX7" fmla="*/ 875674 w 875674"/>
                <a:gd name="connsiteY7" fmla="*/ 454956 h 454956"/>
                <a:gd name="connsiteX0" fmla="*/ 0 w 875674"/>
                <a:gd name="connsiteY0" fmla="*/ 445910 h 459378"/>
                <a:gd name="connsiteX1" fmla="*/ 108359 w 875674"/>
                <a:gd name="connsiteY1" fmla="*/ 354580 h 459378"/>
                <a:gd name="connsiteX2" fmla="*/ 198269 w 875674"/>
                <a:gd name="connsiteY2" fmla="*/ 119100 h 459378"/>
                <a:gd name="connsiteX3" fmla="*/ 406857 w 875674"/>
                <a:gd name="connsiteY3" fmla="*/ 7270 h 459378"/>
                <a:gd name="connsiteX4" fmla="*/ 464320 w 875674"/>
                <a:gd name="connsiteY4" fmla="*/ 15434 h 459378"/>
                <a:gd name="connsiteX5" fmla="*/ 572532 w 875674"/>
                <a:gd name="connsiteY5" fmla="*/ 52103 h 459378"/>
                <a:gd name="connsiteX6" fmla="*/ 683684 w 875674"/>
                <a:gd name="connsiteY6" fmla="*/ 204822 h 459378"/>
                <a:gd name="connsiteX7" fmla="*/ 734362 w 875674"/>
                <a:gd name="connsiteY7" fmla="*/ 356415 h 459378"/>
                <a:gd name="connsiteX8" fmla="*/ 875674 w 875674"/>
                <a:gd name="connsiteY8" fmla="*/ 459378 h 459378"/>
                <a:gd name="connsiteX0" fmla="*/ 0 w 875674"/>
                <a:gd name="connsiteY0" fmla="*/ 450229 h 463697"/>
                <a:gd name="connsiteX1" fmla="*/ 108359 w 875674"/>
                <a:gd name="connsiteY1" fmla="*/ 358899 h 463697"/>
                <a:gd name="connsiteX2" fmla="*/ 198269 w 875674"/>
                <a:gd name="connsiteY2" fmla="*/ 123419 h 463697"/>
                <a:gd name="connsiteX3" fmla="*/ 406857 w 875674"/>
                <a:gd name="connsiteY3" fmla="*/ 11589 h 463697"/>
                <a:gd name="connsiteX4" fmla="*/ 474807 w 875674"/>
                <a:gd name="connsiteY4" fmla="*/ 8587 h 463697"/>
                <a:gd name="connsiteX5" fmla="*/ 572532 w 875674"/>
                <a:gd name="connsiteY5" fmla="*/ 56422 h 463697"/>
                <a:gd name="connsiteX6" fmla="*/ 683684 w 875674"/>
                <a:gd name="connsiteY6" fmla="*/ 209141 h 463697"/>
                <a:gd name="connsiteX7" fmla="*/ 734362 w 875674"/>
                <a:gd name="connsiteY7" fmla="*/ 360734 h 463697"/>
                <a:gd name="connsiteX8" fmla="*/ 875674 w 875674"/>
                <a:gd name="connsiteY8" fmla="*/ 463697 h 463697"/>
                <a:gd name="connsiteX0" fmla="*/ 0 w 875674"/>
                <a:gd name="connsiteY0" fmla="*/ 444018 h 457486"/>
                <a:gd name="connsiteX1" fmla="*/ 108359 w 875674"/>
                <a:gd name="connsiteY1" fmla="*/ 352688 h 457486"/>
                <a:gd name="connsiteX2" fmla="*/ 198269 w 875674"/>
                <a:gd name="connsiteY2" fmla="*/ 117208 h 457486"/>
                <a:gd name="connsiteX3" fmla="*/ 325581 w 875674"/>
                <a:gd name="connsiteY3" fmla="*/ 24918 h 457486"/>
                <a:gd name="connsiteX4" fmla="*/ 474807 w 875674"/>
                <a:gd name="connsiteY4" fmla="*/ 2376 h 457486"/>
                <a:gd name="connsiteX5" fmla="*/ 572532 w 875674"/>
                <a:gd name="connsiteY5" fmla="*/ 50211 h 457486"/>
                <a:gd name="connsiteX6" fmla="*/ 683684 w 875674"/>
                <a:gd name="connsiteY6" fmla="*/ 202930 h 457486"/>
                <a:gd name="connsiteX7" fmla="*/ 734362 w 875674"/>
                <a:gd name="connsiteY7" fmla="*/ 354523 h 457486"/>
                <a:gd name="connsiteX8" fmla="*/ 875674 w 875674"/>
                <a:gd name="connsiteY8" fmla="*/ 457486 h 457486"/>
                <a:gd name="connsiteX0" fmla="*/ 0 w 938597"/>
                <a:gd name="connsiteY0" fmla="*/ 444018 h 444018"/>
                <a:gd name="connsiteX1" fmla="*/ 108359 w 938597"/>
                <a:gd name="connsiteY1" fmla="*/ 352688 h 444018"/>
                <a:gd name="connsiteX2" fmla="*/ 198269 w 938597"/>
                <a:gd name="connsiteY2" fmla="*/ 117208 h 444018"/>
                <a:gd name="connsiteX3" fmla="*/ 325581 w 938597"/>
                <a:gd name="connsiteY3" fmla="*/ 24918 h 444018"/>
                <a:gd name="connsiteX4" fmla="*/ 474807 w 938597"/>
                <a:gd name="connsiteY4" fmla="*/ 2376 h 444018"/>
                <a:gd name="connsiteX5" fmla="*/ 572532 w 938597"/>
                <a:gd name="connsiteY5" fmla="*/ 50211 h 444018"/>
                <a:gd name="connsiteX6" fmla="*/ 683684 w 938597"/>
                <a:gd name="connsiteY6" fmla="*/ 202930 h 444018"/>
                <a:gd name="connsiteX7" fmla="*/ 734362 w 938597"/>
                <a:gd name="connsiteY7" fmla="*/ 354523 h 444018"/>
                <a:gd name="connsiteX8" fmla="*/ 938597 w 938597"/>
                <a:gd name="connsiteY8" fmla="*/ 401658 h 444018"/>
                <a:gd name="connsiteX0" fmla="*/ 0 w 938597"/>
                <a:gd name="connsiteY0" fmla="*/ 444018 h 444018"/>
                <a:gd name="connsiteX1" fmla="*/ 108359 w 938597"/>
                <a:gd name="connsiteY1" fmla="*/ 352688 h 444018"/>
                <a:gd name="connsiteX2" fmla="*/ 198269 w 938597"/>
                <a:gd name="connsiteY2" fmla="*/ 117208 h 444018"/>
                <a:gd name="connsiteX3" fmla="*/ 325581 w 938597"/>
                <a:gd name="connsiteY3" fmla="*/ 24918 h 444018"/>
                <a:gd name="connsiteX4" fmla="*/ 474807 w 938597"/>
                <a:gd name="connsiteY4" fmla="*/ 2376 h 444018"/>
                <a:gd name="connsiteX5" fmla="*/ 572532 w 938597"/>
                <a:gd name="connsiteY5" fmla="*/ 50211 h 444018"/>
                <a:gd name="connsiteX6" fmla="*/ 683684 w 938597"/>
                <a:gd name="connsiteY6" fmla="*/ 202930 h 444018"/>
                <a:gd name="connsiteX7" fmla="*/ 739605 w 938597"/>
                <a:gd name="connsiteY7" fmla="*/ 393602 h 444018"/>
                <a:gd name="connsiteX8" fmla="*/ 938597 w 938597"/>
                <a:gd name="connsiteY8" fmla="*/ 401658 h 444018"/>
                <a:gd name="connsiteX0" fmla="*/ 0 w 938597"/>
                <a:gd name="connsiteY0" fmla="*/ 444018 h 444018"/>
                <a:gd name="connsiteX1" fmla="*/ 108359 w 938597"/>
                <a:gd name="connsiteY1" fmla="*/ 352688 h 444018"/>
                <a:gd name="connsiteX2" fmla="*/ 198269 w 938597"/>
                <a:gd name="connsiteY2" fmla="*/ 117208 h 444018"/>
                <a:gd name="connsiteX3" fmla="*/ 325581 w 938597"/>
                <a:gd name="connsiteY3" fmla="*/ 24918 h 444018"/>
                <a:gd name="connsiteX4" fmla="*/ 474807 w 938597"/>
                <a:gd name="connsiteY4" fmla="*/ 2376 h 444018"/>
                <a:gd name="connsiteX5" fmla="*/ 572532 w 938597"/>
                <a:gd name="connsiteY5" fmla="*/ 50211 h 444018"/>
                <a:gd name="connsiteX6" fmla="*/ 683684 w 938597"/>
                <a:gd name="connsiteY6" fmla="*/ 202930 h 444018"/>
                <a:gd name="connsiteX7" fmla="*/ 739605 w 938597"/>
                <a:gd name="connsiteY7" fmla="*/ 393602 h 444018"/>
                <a:gd name="connsiteX8" fmla="*/ 938597 w 938597"/>
                <a:gd name="connsiteY8" fmla="*/ 401658 h 444018"/>
                <a:gd name="connsiteX0" fmla="*/ 0 w 938597"/>
                <a:gd name="connsiteY0" fmla="*/ 444018 h 444018"/>
                <a:gd name="connsiteX1" fmla="*/ 108359 w 938597"/>
                <a:gd name="connsiteY1" fmla="*/ 352688 h 444018"/>
                <a:gd name="connsiteX2" fmla="*/ 198269 w 938597"/>
                <a:gd name="connsiteY2" fmla="*/ 117208 h 444018"/>
                <a:gd name="connsiteX3" fmla="*/ 325581 w 938597"/>
                <a:gd name="connsiteY3" fmla="*/ 24918 h 444018"/>
                <a:gd name="connsiteX4" fmla="*/ 474807 w 938597"/>
                <a:gd name="connsiteY4" fmla="*/ 2376 h 444018"/>
                <a:gd name="connsiteX5" fmla="*/ 572532 w 938597"/>
                <a:gd name="connsiteY5" fmla="*/ 50211 h 444018"/>
                <a:gd name="connsiteX6" fmla="*/ 683684 w 938597"/>
                <a:gd name="connsiteY6" fmla="*/ 202930 h 444018"/>
                <a:gd name="connsiteX7" fmla="*/ 726496 w 938597"/>
                <a:gd name="connsiteY7" fmla="*/ 354522 h 444018"/>
                <a:gd name="connsiteX8" fmla="*/ 938597 w 938597"/>
                <a:gd name="connsiteY8" fmla="*/ 401658 h 444018"/>
                <a:gd name="connsiteX0" fmla="*/ 0 w 825860"/>
                <a:gd name="connsiteY0" fmla="*/ 444018 h 444018"/>
                <a:gd name="connsiteX1" fmla="*/ 108359 w 825860"/>
                <a:gd name="connsiteY1" fmla="*/ 352688 h 444018"/>
                <a:gd name="connsiteX2" fmla="*/ 198269 w 825860"/>
                <a:gd name="connsiteY2" fmla="*/ 117208 h 444018"/>
                <a:gd name="connsiteX3" fmla="*/ 325581 w 825860"/>
                <a:gd name="connsiteY3" fmla="*/ 24918 h 444018"/>
                <a:gd name="connsiteX4" fmla="*/ 474807 w 825860"/>
                <a:gd name="connsiteY4" fmla="*/ 2376 h 444018"/>
                <a:gd name="connsiteX5" fmla="*/ 572532 w 825860"/>
                <a:gd name="connsiteY5" fmla="*/ 50211 h 444018"/>
                <a:gd name="connsiteX6" fmla="*/ 683684 w 825860"/>
                <a:gd name="connsiteY6" fmla="*/ 202930 h 444018"/>
                <a:gd name="connsiteX7" fmla="*/ 726496 w 825860"/>
                <a:gd name="connsiteY7" fmla="*/ 354522 h 444018"/>
                <a:gd name="connsiteX8" fmla="*/ 825860 w 825860"/>
                <a:gd name="connsiteY8" fmla="*/ 396075 h 444018"/>
                <a:gd name="connsiteX0" fmla="*/ 0 w 825860"/>
                <a:gd name="connsiteY0" fmla="*/ 444018 h 444018"/>
                <a:gd name="connsiteX1" fmla="*/ 108359 w 825860"/>
                <a:gd name="connsiteY1" fmla="*/ 352688 h 444018"/>
                <a:gd name="connsiteX2" fmla="*/ 198269 w 825860"/>
                <a:gd name="connsiteY2" fmla="*/ 117208 h 444018"/>
                <a:gd name="connsiteX3" fmla="*/ 325581 w 825860"/>
                <a:gd name="connsiteY3" fmla="*/ 24918 h 444018"/>
                <a:gd name="connsiteX4" fmla="*/ 474807 w 825860"/>
                <a:gd name="connsiteY4" fmla="*/ 2376 h 444018"/>
                <a:gd name="connsiteX5" fmla="*/ 572532 w 825860"/>
                <a:gd name="connsiteY5" fmla="*/ 50211 h 444018"/>
                <a:gd name="connsiteX6" fmla="*/ 683684 w 825860"/>
                <a:gd name="connsiteY6" fmla="*/ 202930 h 444018"/>
                <a:gd name="connsiteX7" fmla="*/ 729117 w 825860"/>
                <a:gd name="connsiteY7" fmla="*/ 376853 h 444018"/>
                <a:gd name="connsiteX8" fmla="*/ 825860 w 825860"/>
                <a:gd name="connsiteY8" fmla="*/ 396075 h 444018"/>
                <a:gd name="connsiteX0" fmla="*/ 0 w 823237"/>
                <a:gd name="connsiteY0" fmla="*/ 404938 h 404938"/>
                <a:gd name="connsiteX1" fmla="*/ 105736 w 823237"/>
                <a:gd name="connsiteY1" fmla="*/ 352688 h 404938"/>
                <a:gd name="connsiteX2" fmla="*/ 195646 w 823237"/>
                <a:gd name="connsiteY2" fmla="*/ 117208 h 404938"/>
                <a:gd name="connsiteX3" fmla="*/ 322958 w 823237"/>
                <a:gd name="connsiteY3" fmla="*/ 24918 h 404938"/>
                <a:gd name="connsiteX4" fmla="*/ 472184 w 823237"/>
                <a:gd name="connsiteY4" fmla="*/ 2376 h 404938"/>
                <a:gd name="connsiteX5" fmla="*/ 569909 w 823237"/>
                <a:gd name="connsiteY5" fmla="*/ 50211 h 404938"/>
                <a:gd name="connsiteX6" fmla="*/ 681061 w 823237"/>
                <a:gd name="connsiteY6" fmla="*/ 202930 h 404938"/>
                <a:gd name="connsiteX7" fmla="*/ 726494 w 823237"/>
                <a:gd name="connsiteY7" fmla="*/ 376853 h 404938"/>
                <a:gd name="connsiteX8" fmla="*/ 823237 w 823237"/>
                <a:gd name="connsiteY8" fmla="*/ 396075 h 404938"/>
                <a:gd name="connsiteX0" fmla="*/ 0 w 823237"/>
                <a:gd name="connsiteY0" fmla="*/ 404938 h 404938"/>
                <a:gd name="connsiteX1" fmla="*/ 105736 w 823237"/>
                <a:gd name="connsiteY1" fmla="*/ 352688 h 404938"/>
                <a:gd name="connsiteX2" fmla="*/ 195646 w 823237"/>
                <a:gd name="connsiteY2" fmla="*/ 117208 h 404938"/>
                <a:gd name="connsiteX3" fmla="*/ 322958 w 823237"/>
                <a:gd name="connsiteY3" fmla="*/ 24918 h 404938"/>
                <a:gd name="connsiteX4" fmla="*/ 472184 w 823237"/>
                <a:gd name="connsiteY4" fmla="*/ 2376 h 404938"/>
                <a:gd name="connsiteX5" fmla="*/ 569909 w 823237"/>
                <a:gd name="connsiteY5" fmla="*/ 50211 h 404938"/>
                <a:gd name="connsiteX6" fmla="*/ 644356 w 823237"/>
                <a:gd name="connsiteY6" fmla="*/ 116396 h 404938"/>
                <a:gd name="connsiteX7" fmla="*/ 726494 w 823237"/>
                <a:gd name="connsiteY7" fmla="*/ 376853 h 404938"/>
                <a:gd name="connsiteX8" fmla="*/ 823237 w 823237"/>
                <a:gd name="connsiteY8" fmla="*/ 396075 h 404938"/>
                <a:gd name="connsiteX0" fmla="*/ 0 w 823237"/>
                <a:gd name="connsiteY0" fmla="*/ 404938 h 404938"/>
                <a:gd name="connsiteX1" fmla="*/ 105736 w 823237"/>
                <a:gd name="connsiteY1" fmla="*/ 352688 h 404938"/>
                <a:gd name="connsiteX2" fmla="*/ 195646 w 823237"/>
                <a:gd name="connsiteY2" fmla="*/ 117208 h 404938"/>
                <a:gd name="connsiteX3" fmla="*/ 322958 w 823237"/>
                <a:gd name="connsiteY3" fmla="*/ 24918 h 404938"/>
                <a:gd name="connsiteX4" fmla="*/ 472184 w 823237"/>
                <a:gd name="connsiteY4" fmla="*/ 2376 h 404938"/>
                <a:gd name="connsiteX5" fmla="*/ 569909 w 823237"/>
                <a:gd name="connsiteY5" fmla="*/ 50211 h 404938"/>
                <a:gd name="connsiteX6" fmla="*/ 628626 w 823237"/>
                <a:gd name="connsiteY6" fmla="*/ 99647 h 404938"/>
                <a:gd name="connsiteX7" fmla="*/ 726494 w 823237"/>
                <a:gd name="connsiteY7" fmla="*/ 376853 h 404938"/>
                <a:gd name="connsiteX8" fmla="*/ 823237 w 823237"/>
                <a:gd name="connsiteY8" fmla="*/ 396075 h 404938"/>
                <a:gd name="connsiteX0" fmla="*/ 0 w 823237"/>
                <a:gd name="connsiteY0" fmla="*/ 404938 h 404938"/>
                <a:gd name="connsiteX1" fmla="*/ 105736 w 823237"/>
                <a:gd name="connsiteY1" fmla="*/ 352688 h 404938"/>
                <a:gd name="connsiteX2" fmla="*/ 195646 w 823237"/>
                <a:gd name="connsiteY2" fmla="*/ 117208 h 404938"/>
                <a:gd name="connsiteX3" fmla="*/ 322958 w 823237"/>
                <a:gd name="connsiteY3" fmla="*/ 24918 h 404938"/>
                <a:gd name="connsiteX4" fmla="*/ 472184 w 823237"/>
                <a:gd name="connsiteY4" fmla="*/ 2376 h 404938"/>
                <a:gd name="connsiteX5" fmla="*/ 564666 w 823237"/>
                <a:gd name="connsiteY5" fmla="*/ 33462 h 404938"/>
                <a:gd name="connsiteX6" fmla="*/ 628626 w 823237"/>
                <a:gd name="connsiteY6" fmla="*/ 99647 h 404938"/>
                <a:gd name="connsiteX7" fmla="*/ 726494 w 823237"/>
                <a:gd name="connsiteY7" fmla="*/ 376853 h 404938"/>
                <a:gd name="connsiteX8" fmla="*/ 823237 w 823237"/>
                <a:gd name="connsiteY8" fmla="*/ 396075 h 404938"/>
                <a:gd name="connsiteX0" fmla="*/ 0 w 823237"/>
                <a:gd name="connsiteY0" fmla="*/ 415315 h 415315"/>
                <a:gd name="connsiteX1" fmla="*/ 105736 w 823237"/>
                <a:gd name="connsiteY1" fmla="*/ 363065 h 415315"/>
                <a:gd name="connsiteX2" fmla="*/ 195646 w 823237"/>
                <a:gd name="connsiteY2" fmla="*/ 127585 h 415315"/>
                <a:gd name="connsiteX3" fmla="*/ 322958 w 823237"/>
                <a:gd name="connsiteY3" fmla="*/ 35295 h 415315"/>
                <a:gd name="connsiteX4" fmla="*/ 443344 w 823237"/>
                <a:gd name="connsiteY4" fmla="*/ 1587 h 415315"/>
                <a:gd name="connsiteX5" fmla="*/ 564666 w 823237"/>
                <a:gd name="connsiteY5" fmla="*/ 43839 h 415315"/>
                <a:gd name="connsiteX6" fmla="*/ 628626 w 823237"/>
                <a:gd name="connsiteY6" fmla="*/ 110024 h 415315"/>
                <a:gd name="connsiteX7" fmla="*/ 726494 w 823237"/>
                <a:gd name="connsiteY7" fmla="*/ 387230 h 415315"/>
                <a:gd name="connsiteX8" fmla="*/ 823237 w 823237"/>
                <a:gd name="connsiteY8" fmla="*/ 406452 h 415315"/>
                <a:gd name="connsiteX0" fmla="*/ 0 w 823237"/>
                <a:gd name="connsiteY0" fmla="*/ 415709 h 415709"/>
                <a:gd name="connsiteX1" fmla="*/ 105736 w 823237"/>
                <a:gd name="connsiteY1" fmla="*/ 363459 h 415709"/>
                <a:gd name="connsiteX2" fmla="*/ 195646 w 823237"/>
                <a:gd name="connsiteY2" fmla="*/ 127979 h 415709"/>
                <a:gd name="connsiteX3" fmla="*/ 296740 w 823237"/>
                <a:gd name="connsiteY3" fmla="*/ 30106 h 415709"/>
                <a:gd name="connsiteX4" fmla="*/ 443344 w 823237"/>
                <a:gd name="connsiteY4" fmla="*/ 1981 h 415709"/>
                <a:gd name="connsiteX5" fmla="*/ 564666 w 823237"/>
                <a:gd name="connsiteY5" fmla="*/ 44233 h 415709"/>
                <a:gd name="connsiteX6" fmla="*/ 628626 w 823237"/>
                <a:gd name="connsiteY6" fmla="*/ 110418 h 415709"/>
                <a:gd name="connsiteX7" fmla="*/ 726494 w 823237"/>
                <a:gd name="connsiteY7" fmla="*/ 387624 h 415709"/>
                <a:gd name="connsiteX8" fmla="*/ 823237 w 823237"/>
                <a:gd name="connsiteY8" fmla="*/ 406846 h 415709"/>
                <a:gd name="connsiteX0" fmla="*/ 0 w 823237"/>
                <a:gd name="connsiteY0" fmla="*/ 415709 h 415709"/>
                <a:gd name="connsiteX1" fmla="*/ 105736 w 823237"/>
                <a:gd name="connsiteY1" fmla="*/ 363459 h 415709"/>
                <a:gd name="connsiteX2" fmla="*/ 195646 w 823237"/>
                <a:gd name="connsiteY2" fmla="*/ 127979 h 415709"/>
                <a:gd name="connsiteX3" fmla="*/ 296740 w 823237"/>
                <a:gd name="connsiteY3" fmla="*/ 30106 h 415709"/>
                <a:gd name="connsiteX4" fmla="*/ 443344 w 823237"/>
                <a:gd name="connsiteY4" fmla="*/ 1981 h 415709"/>
                <a:gd name="connsiteX5" fmla="*/ 564666 w 823237"/>
                <a:gd name="connsiteY5" fmla="*/ 44233 h 415709"/>
                <a:gd name="connsiteX6" fmla="*/ 628626 w 823237"/>
                <a:gd name="connsiteY6" fmla="*/ 110418 h 415709"/>
                <a:gd name="connsiteX7" fmla="*/ 726494 w 823237"/>
                <a:gd name="connsiteY7" fmla="*/ 387624 h 415709"/>
                <a:gd name="connsiteX8" fmla="*/ 823237 w 823237"/>
                <a:gd name="connsiteY8" fmla="*/ 406846 h 415709"/>
                <a:gd name="connsiteX0" fmla="*/ 0 w 823237"/>
                <a:gd name="connsiteY0" fmla="*/ 415709 h 415709"/>
                <a:gd name="connsiteX1" fmla="*/ 105736 w 823237"/>
                <a:gd name="connsiteY1" fmla="*/ 363459 h 415709"/>
                <a:gd name="connsiteX2" fmla="*/ 195646 w 823237"/>
                <a:gd name="connsiteY2" fmla="*/ 127979 h 415709"/>
                <a:gd name="connsiteX3" fmla="*/ 296740 w 823237"/>
                <a:gd name="connsiteY3" fmla="*/ 30106 h 415709"/>
                <a:gd name="connsiteX4" fmla="*/ 443344 w 823237"/>
                <a:gd name="connsiteY4" fmla="*/ 1981 h 415709"/>
                <a:gd name="connsiteX5" fmla="*/ 564666 w 823237"/>
                <a:gd name="connsiteY5" fmla="*/ 44233 h 415709"/>
                <a:gd name="connsiteX6" fmla="*/ 628626 w 823237"/>
                <a:gd name="connsiteY6" fmla="*/ 110418 h 415709"/>
                <a:gd name="connsiteX7" fmla="*/ 716007 w 823237"/>
                <a:gd name="connsiteY7" fmla="*/ 356918 h 415709"/>
                <a:gd name="connsiteX8" fmla="*/ 823237 w 823237"/>
                <a:gd name="connsiteY8" fmla="*/ 406846 h 415709"/>
                <a:gd name="connsiteX0" fmla="*/ 0 w 823237"/>
                <a:gd name="connsiteY0" fmla="*/ 415709 h 415709"/>
                <a:gd name="connsiteX1" fmla="*/ 105736 w 823237"/>
                <a:gd name="connsiteY1" fmla="*/ 363459 h 415709"/>
                <a:gd name="connsiteX2" fmla="*/ 195646 w 823237"/>
                <a:gd name="connsiteY2" fmla="*/ 127979 h 415709"/>
                <a:gd name="connsiteX3" fmla="*/ 296740 w 823237"/>
                <a:gd name="connsiteY3" fmla="*/ 30106 h 415709"/>
                <a:gd name="connsiteX4" fmla="*/ 443344 w 823237"/>
                <a:gd name="connsiteY4" fmla="*/ 1981 h 415709"/>
                <a:gd name="connsiteX5" fmla="*/ 564666 w 823237"/>
                <a:gd name="connsiteY5" fmla="*/ 44233 h 415709"/>
                <a:gd name="connsiteX6" fmla="*/ 628626 w 823237"/>
                <a:gd name="connsiteY6" fmla="*/ 110418 h 415709"/>
                <a:gd name="connsiteX7" fmla="*/ 716007 w 823237"/>
                <a:gd name="connsiteY7" fmla="*/ 356918 h 415709"/>
                <a:gd name="connsiteX8" fmla="*/ 823237 w 823237"/>
                <a:gd name="connsiteY8" fmla="*/ 406846 h 415709"/>
                <a:gd name="connsiteX0" fmla="*/ 0 w 823237"/>
                <a:gd name="connsiteY0" fmla="*/ 415709 h 415709"/>
                <a:gd name="connsiteX1" fmla="*/ 124087 w 823237"/>
                <a:gd name="connsiteY1" fmla="*/ 335546 h 415709"/>
                <a:gd name="connsiteX2" fmla="*/ 195646 w 823237"/>
                <a:gd name="connsiteY2" fmla="*/ 127979 h 415709"/>
                <a:gd name="connsiteX3" fmla="*/ 296740 w 823237"/>
                <a:gd name="connsiteY3" fmla="*/ 30106 h 415709"/>
                <a:gd name="connsiteX4" fmla="*/ 443344 w 823237"/>
                <a:gd name="connsiteY4" fmla="*/ 1981 h 415709"/>
                <a:gd name="connsiteX5" fmla="*/ 564666 w 823237"/>
                <a:gd name="connsiteY5" fmla="*/ 44233 h 415709"/>
                <a:gd name="connsiteX6" fmla="*/ 628626 w 823237"/>
                <a:gd name="connsiteY6" fmla="*/ 110418 h 415709"/>
                <a:gd name="connsiteX7" fmla="*/ 716007 w 823237"/>
                <a:gd name="connsiteY7" fmla="*/ 356918 h 415709"/>
                <a:gd name="connsiteX8" fmla="*/ 823237 w 823237"/>
                <a:gd name="connsiteY8" fmla="*/ 406846 h 415709"/>
                <a:gd name="connsiteX0" fmla="*/ 0 w 823237"/>
                <a:gd name="connsiteY0" fmla="*/ 413728 h 413728"/>
                <a:gd name="connsiteX1" fmla="*/ 124087 w 823237"/>
                <a:gd name="connsiteY1" fmla="*/ 333565 h 413728"/>
                <a:gd name="connsiteX2" fmla="*/ 195646 w 823237"/>
                <a:gd name="connsiteY2" fmla="*/ 125998 h 413728"/>
                <a:gd name="connsiteX3" fmla="*/ 296740 w 823237"/>
                <a:gd name="connsiteY3" fmla="*/ 28125 h 413728"/>
                <a:gd name="connsiteX4" fmla="*/ 443344 w 823237"/>
                <a:gd name="connsiteY4" fmla="*/ 0 h 413728"/>
                <a:gd name="connsiteX5" fmla="*/ 564666 w 823237"/>
                <a:gd name="connsiteY5" fmla="*/ 42252 h 413728"/>
                <a:gd name="connsiteX6" fmla="*/ 628626 w 823237"/>
                <a:gd name="connsiteY6" fmla="*/ 108437 h 413728"/>
                <a:gd name="connsiteX7" fmla="*/ 716007 w 823237"/>
                <a:gd name="connsiteY7" fmla="*/ 354937 h 413728"/>
                <a:gd name="connsiteX8" fmla="*/ 823237 w 823237"/>
                <a:gd name="connsiteY8" fmla="*/ 404865 h 413728"/>
                <a:gd name="connsiteX0" fmla="*/ 0 w 823237"/>
                <a:gd name="connsiteY0" fmla="*/ 413728 h 413728"/>
                <a:gd name="connsiteX1" fmla="*/ 124087 w 823237"/>
                <a:gd name="connsiteY1" fmla="*/ 333565 h 413728"/>
                <a:gd name="connsiteX2" fmla="*/ 195646 w 823237"/>
                <a:gd name="connsiteY2" fmla="*/ 125998 h 413728"/>
                <a:gd name="connsiteX3" fmla="*/ 296740 w 823237"/>
                <a:gd name="connsiteY3" fmla="*/ 28125 h 413728"/>
                <a:gd name="connsiteX4" fmla="*/ 443344 w 823237"/>
                <a:gd name="connsiteY4" fmla="*/ 0 h 413728"/>
                <a:gd name="connsiteX5" fmla="*/ 564666 w 823237"/>
                <a:gd name="connsiteY5" fmla="*/ 42252 h 413728"/>
                <a:gd name="connsiteX6" fmla="*/ 628626 w 823237"/>
                <a:gd name="connsiteY6" fmla="*/ 108437 h 413728"/>
                <a:gd name="connsiteX7" fmla="*/ 716007 w 823237"/>
                <a:gd name="connsiteY7" fmla="*/ 354937 h 413728"/>
                <a:gd name="connsiteX8" fmla="*/ 823237 w 823237"/>
                <a:gd name="connsiteY8" fmla="*/ 404865 h 413728"/>
                <a:gd name="connsiteX0" fmla="*/ 0 w 823237"/>
                <a:gd name="connsiteY0" fmla="*/ 413728 h 413728"/>
                <a:gd name="connsiteX1" fmla="*/ 124087 w 823237"/>
                <a:gd name="connsiteY1" fmla="*/ 333565 h 413728"/>
                <a:gd name="connsiteX2" fmla="*/ 195646 w 823237"/>
                <a:gd name="connsiteY2" fmla="*/ 125998 h 413728"/>
                <a:gd name="connsiteX3" fmla="*/ 296740 w 823237"/>
                <a:gd name="connsiteY3" fmla="*/ 28125 h 413728"/>
                <a:gd name="connsiteX4" fmla="*/ 443344 w 823237"/>
                <a:gd name="connsiteY4" fmla="*/ 0 h 413728"/>
                <a:gd name="connsiteX5" fmla="*/ 564666 w 823237"/>
                <a:gd name="connsiteY5" fmla="*/ 42252 h 413728"/>
                <a:gd name="connsiteX6" fmla="*/ 628626 w 823237"/>
                <a:gd name="connsiteY6" fmla="*/ 108437 h 413728"/>
                <a:gd name="connsiteX7" fmla="*/ 716007 w 823237"/>
                <a:gd name="connsiteY7" fmla="*/ 354937 h 413728"/>
                <a:gd name="connsiteX8" fmla="*/ 823237 w 823237"/>
                <a:gd name="connsiteY8" fmla="*/ 404865 h 413728"/>
                <a:gd name="connsiteX0" fmla="*/ 0 w 823237"/>
                <a:gd name="connsiteY0" fmla="*/ 413728 h 413728"/>
                <a:gd name="connsiteX1" fmla="*/ 124087 w 823237"/>
                <a:gd name="connsiteY1" fmla="*/ 333565 h 413728"/>
                <a:gd name="connsiteX2" fmla="*/ 195646 w 823237"/>
                <a:gd name="connsiteY2" fmla="*/ 125998 h 413728"/>
                <a:gd name="connsiteX3" fmla="*/ 296740 w 823237"/>
                <a:gd name="connsiteY3" fmla="*/ 28125 h 413728"/>
                <a:gd name="connsiteX4" fmla="*/ 443344 w 823237"/>
                <a:gd name="connsiteY4" fmla="*/ 0 h 413728"/>
                <a:gd name="connsiteX5" fmla="*/ 564666 w 823237"/>
                <a:gd name="connsiteY5" fmla="*/ 42252 h 413728"/>
                <a:gd name="connsiteX6" fmla="*/ 628626 w 823237"/>
                <a:gd name="connsiteY6" fmla="*/ 108437 h 413728"/>
                <a:gd name="connsiteX7" fmla="*/ 716007 w 823237"/>
                <a:gd name="connsiteY7" fmla="*/ 354937 h 413728"/>
                <a:gd name="connsiteX8" fmla="*/ 823237 w 823237"/>
                <a:gd name="connsiteY8" fmla="*/ 404865 h 413728"/>
                <a:gd name="connsiteX0" fmla="*/ 0 w 823237"/>
                <a:gd name="connsiteY0" fmla="*/ 413728 h 413728"/>
                <a:gd name="connsiteX1" fmla="*/ 124087 w 823237"/>
                <a:gd name="connsiteY1" fmla="*/ 333565 h 413728"/>
                <a:gd name="connsiteX2" fmla="*/ 195646 w 823237"/>
                <a:gd name="connsiteY2" fmla="*/ 125998 h 413728"/>
                <a:gd name="connsiteX3" fmla="*/ 296740 w 823237"/>
                <a:gd name="connsiteY3" fmla="*/ 28125 h 413728"/>
                <a:gd name="connsiteX4" fmla="*/ 443344 w 823237"/>
                <a:gd name="connsiteY4" fmla="*/ 0 h 413728"/>
                <a:gd name="connsiteX5" fmla="*/ 575153 w 823237"/>
                <a:gd name="connsiteY5" fmla="*/ 39460 h 413728"/>
                <a:gd name="connsiteX6" fmla="*/ 628626 w 823237"/>
                <a:gd name="connsiteY6" fmla="*/ 108437 h 413728"/>
                <a:gd name="connsiteX7" fmla="*/ 716007 w 823237"/>
                <a:gd name="connsiteY7" fmla="*/ 354937 h 413728"/>
                <a:gd name="connsiteX8" fmla="*/ 823237 w 823237"/>
                <a:gd name="connsiteY8" fmla="*/ 404865 h 413728"/>
                <a:gd name="connsiteX0" fmla="*/ 0 w 823237"/>
                <a:gd name="connsiteY0" fmla="*/ 413728 h 413728"/>
                <a:gd name="connsiteX1" fmla="*/ 124087 w 823237"/>
                <a:gd name="connsiteY1" fmla="*/ 333565 h 413728"/>
                <a:gd name="connsiteX2" fmla="*/ 195646 w 823237"/>
                <a:gd name="connsiteY2" fmla="*/ 125998 h 413728"/>
                <a:gd name="connsiteX3" fmla="*/ 296740 w 823237"/>
                <a:gd name="connsiteY3" fmla="*/ 28125 h 413728"/>
                <a:gd name="connsiteX4" fmla="*/ 443344 w 823237"/>
                <a:gd name="connsiteY4" fmla="*/ 0 h 413728"/>
                <a:gd name="connsiteX5" fmla="*/ 575153 w 823237"/>
                <a:gd name="connsiteY5" fmla="*/ 39460 h 413728"/>
                <a:gd name="connsiteX6" fmla="*/ 628626 w 823237"/>
                <a:gd name="connsiteY6" fmla="*/ 108437 h 413728"/>
                <a:gd name="connsiteX7" fmla="*/ 716007 w 823237"/>
                <a:gd name="connsiteY7" fmla="*/ 354937 h 413728"/>
                <a:gd name="connsiteX8" fmla="*/ 823237 w 823237"/>
                <a:gd name="connsiteY8" fmla="*/ 404865 h 41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237" h="413728">
                  <a:moveTo>
                    <a:pt x="0" y="413728"/>
                  </a:moveTo>
                  <a:cubicBezTo>
                    <a:pt x="104293" y="376687"/>
                    <a:pt x="91479" y="381520"/>
                    <a:pt x="124087" y="333565"/>
                  </a:cubicBezTo>
                  <a:cubicBezTo>
                    <a:pt x="156695" y="285610"/>
                    <a:pt x="166871" y="176905"/>
                    <a:pt x="195646" y="125998"/>
                  </a:cubicBezTo>
                  <a:cubicBezTo>
                    <a:pt x="224421" y="75091"/>
                    <a:pt x="255457" y="49125"/>
                    <a:pt x="296740" y="28125"/>
                  </a:cubicBezTo>
                  <a:cubicBezTo>
                    <a:pt x="338023" y="7125"/>
                    <a:pt x="400001" y="903"/>
                    <a:pt x="443344" y="0"/>
                  </a:cubicBezTo>
                  <a:cubicBezTo>
                    <a:pt x="497176" y="7472"/>
                    <a:pt x="549516" y="21387"/>
                    <a:pt x="575153" y="39460"/>
                  </a:cubicBezTo>
                  <a:cubicBezTo>
                    <a:pt x="600790" y="57533"/>
                    <a:pt x="605150" y="55858"/>
                    <a:pt x="628626" y="108437"/>
                  </a:cubicBezTo>
                  <a:cubicBezTo>
                    <a:pt x="652102" y="161017"/>
                    <a:pt x="695370" y="304137"/>
                    <a:pt x="716007" y="354937"/>
                  </a:cubicBezTo>
                  <a:cubicBezTo>
                    <a:pt x="775971" y="388990"/>
                    <a:pt x="819268" y="396927"/>
                    <a:pt x="823237" y="404865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reeform 82"/>
          <p:cNvSpPr/>
          <p:nvPr/>
        </p:nvSpPr>
        <p:spPr>
          <a:xfrm>
            <a:off x="8703014" y="4341398"/>
            <a:ext cx="747710" cy="352935"/>
          </a:xfrm>
          <a:custGeom>
            <a:avLst/>
            <a:gdLst>
              <a:gd name="connsiteX0" fmla="*/ 0 w 1038225"/>
              <a:gd name="connsiteY0" fmla="*/ 419100 h 438150"/>
              <a:gd name="connsiteX1" fmla="*/ 95250 w 1038225"/>
              <a:gd name="connsiteY1" fmla="*/ 171450 h 438150"/>
              <a:gd name="connsiteX2" fmla="*/ 295275 w 1038225"/>
              <a:gd name="connsiteY2" fmla="*/ 47625 h 438150"/>
              <a:gd name="connsiteX3" fmla="*/ 514350 w 1038225"/>
              <a:gd name="connsiteY3" fmla="*/ 0 h 438150"/>
              <a:gd name="connsiteX4" fmla="*/ 742950 w 1038225"/>
              <a:gd name="connsiteY4" fmla="*/ 47625 h 438150"/>
              <a:gd name="connsiteX5" fmla="*/ 914400 w 1038225"/>
              <a:gd name="connsiteY5" fmla="*/ 133350 h 438150"/>
              <a:gd name="connsiteX6" fmla="*/ 1009650 w 1038225"/>
              <a:gd name="connsiteY6" fmla="*/ 371475 h 438150"/>
              <a:gd name="connsiteX7" fmla="*/ 1038225 w 1038225"/>
              <a:gd name="connsiteY7" fmla="*/ 438150 h 438150"/>
              <a:gd name="connsiteX0" fmla="*/ 0 w 1038225"/>
              <a:gd name="connsiteY0" fmla="*/ 432181 h 611129"/>
              <a:gd name="connsiteX1" fmla="*/ 113602 w 1038225"/>
              <a:gd name="connsiteY1" fmla="*/ 603243 h 611129"/>
              <a:gd name="connsiteX2" fmla="*/ 295275 w 1038225"/>
              <a:gd name="connsiteY2" fmla="*/ 60706 h 611129"/>
              <a:gd name="connsiteX3" fmla="*/ 514350 w 1038225"/>
              <a:gd name="connsiteY3" fmla="*/ 13081 h 611129"/>
              <a:gd name="connsiteX4" fmla="*/ 742950 w 1038225"/>
              <a:gd name="connsiteY4" fmla="*/ 60706 h 611129"/>
              <a:gd name="connsiteX5" fmla="*/ 914400 w 1038225"/>
              <a:gd name="connsiteY5" fmla="*/ 146431 h 611129"/>
              <a:gd name="connsiteX6" fmla="*/ 1009650 w 1038225"/>
              <a:gd name="connsiteY6" fmla="*/ 384556 h 611129"/>
              <a:gd name="connsiteX7" fmla="*/ 1038225 w 1038225"/>
              <a:gd name="connsiteY7" fmla="*/ 451231 h 611129"/>
              <a:gd name="connsiteX0" fmla="*/ 0 w 1038225"/>
              <a:gd name="connsiteY0" fmla="*/ 461363 h 776686"/>
              <a:gd name="connsiteX1" fmla="*/ 113602 w 1038225"/>
              <a:gd name="connsiteY1" fmla="*/ 632425 h 776686"/>
              <a:gd name="connsiteX2" fmla="*/ 258570 w 1038225"/>
              <a:gd name="connsiteY2" fmla="*/ 745871 h 776686"/>
              <a:gd name="connsiteX3" fmla="*/ 514350 w 1038225"/>
              <a:gd name="connsiteY3" fmla="*/ 42263 h 776686"/>
              <a:gd name="connsiteX4" fmla="*/ 742950 w 1038225"/>
              <a:gd name="connsiteY4" fmla="*/ 89888 h 776686"/>
              <a:gd name="connsiteX5" fmla="*/ 914400 w 1038225"/>
              <a:gd name="connsiteY5" fmla="*/ 175613 h 776686"/>
              <a:gd name="connsiteX6" fmla="*/ 1009650 w 1038225"/>
              <a:gd name="connsiteY6" fmla="*/ 413738 h 776686"/>
              <a:gd name="connsiteX7" fmla="*/ 1038225 w 1038225"/>
              <a:gd name="connsiteY7" fmla="*/ 480413 h 776686"/>
              <a:gd name="connsiteX0" fmla="*/ 0 w 1038225"/>
              <a:gd name="connsiteY0" fmla="*/ 373528 h 675374"/>
              <a:gd name="connsiteX1" fmla="*/ 113602 w 1038225"/>
              <a:gd name="connsiteY1" fmla="*/ 544590 h 675374"/>
              <a:gd name="connsiteX2" fmla="*/ 258570 w 1038225"/>
              <a:gd name="connsiteY2" fmla="*/ 658036 h 675374"/>
              <a:gd name="connsiteX3" fmla="*/ 700496 w 1038225"/>
              <a:gd name="connsiteY3" fmla="*/ 160992 h 675374"/>
              <a:gd name="connsiteX4" fmla="*/ 742950 w 1038225"/>
              <a:gd name="connsiteY4" fmla="*/ 2053 h 675374"/>
              <a:gd name="connsiteX5" fmla="*/ 914400 w 1038225"/>
              <a:gd name="connsiteY5" fmla="*/ 87778 h 675374"/>
              <a:gd name="connsiteX6" fmla="*/ 1009650 w 1038225"/>
              <a:gd name="connsiteY6" fmla="*/ 325903 h 675374"/>
              <a:gd name="connsiteX7" fmla="*/ 1038225 w 1038225"/>
              <a:gd name="connsiteY7" fmla="*/ 392578 h 675374"/>
              <a:gd name="connsiteX0" fmla="*/ 0 w 1038225"/>
              <a:gd name="connsiteY0" fmla="*/ 373528 h 675375"/>
              <a:gd name="connsiteX1" fmla="*/ 113602 w 1038225"/>
              <a:gd name="connsiteY1" fmla="*/ 544590 h 675375"/>
              <a:gd name="connsiteX2" fmla="*/ 316250 w 1038225"/>
              <a:gd name="connsiteY2" fmla="*/ 658036 h 675375"/>
              <a:gd name="connsiteX3" fmla="*/ 700496 w 1038225"/>
              <a:gd name="connsiteY3" fmla="*/ 160992 h 675375"/>
              <a:gd name="connsiteX4" fmla="*/ 742950 w 1038225"/>
              <a:gd name="connsiteY4" fmla="*/ 2053 h 675375"/>
              <a:gd name="connsiteX5" fmla="*/ 914400 w 1038225"/>
              <a:gd name="connsiteY5" fmla="*/ 87778 h 675375"/>
              <a:gd name="connsiteX6" fmla="*/ 1009650 w 1038225"/>
              <a:gd name="connsiteY6" fmla="*/ 325903 h 675375"/>
              <a:gd name="connsiteX7" fmla="*/ 1038225 w 1038225"/>
              <a:gd name="connsiteY7" fmla="*/ 392578 h 675375"/>
              <a:gd name="connsiteX0" fmla="*/ 0 w 1038225"/>
              <a:gd name="connsiteY0" fmla="*/ 374043 h 675194"/>
              <a:gd name="connsiteX1" fmla="*/ 113602 w 1038225"/>
              <a:gd name="connsiteY1" fmla="*/ 545105 h 675194"/>
              <a:gd name="connsiteX2" fmla="*/ 316250 w 1038225"/>
              <a:gd name="connsiteY2" fmla="*/ 658551 h 675194"/>
              <a:gd name="connsiteX3" fmla="*/ 640195 w 1038225"/>
              <a:gd name="connsiteY3" fmla="*/ 172672 h 675194"/>
              <a:gd name="connsiteX4" fmla="*/ 742950 w 1038225"/>
              <a:gd name="connsiteY4" fmla="*/ 2568 h 675194"/>
              <a:gd name="connsiteX5" fmla="*/ 914400 w 1038225"/>
              <a:gd name="connsiteY5" fmla="*/ 88293 h 675194"/>
              <a:gd name="connsiteX6" fmla="*/ 1009650 w 1038225"/>
              <a:gd name="connsiteY6" fmla="*/ 326418 h 675194"/>
              <a:gd name="connsiteX7" fmla="*/ 1038225 w 1038225"/>
              <a:gd name="connsiteY7" fmla="*/ 393093 h 675194"/>
              <a:gd name="connsiteX0" fmla="*/ 0 w 1038225"/>
              <a:gd name="connsiteY0" fmla="*/ 358059 h 659212"/>
              <a:gd name="connsiteX1" fmla="*/ 113602 w 1038225"/>
              <a:gd name="connsiteY1" fmla="*/ 529121 h 659212"/>
              <a:gd name="connsiteX2" fmla="*/ 316250 w 1038225"/>
              <a:gd name="connsiteY2" fmla="*/ 642567 h 659212"/>
              <a:gd name="connsiteX3" fmla="*/ 640195 w 1038225"/>
              <a:gd name="connsiteY3" fmla="*/ 156688 h 659212"/>
              <a:gd name="connsiteX4" fmla="*/ 766546 w 1038225"/>
              <a:gd name="connsiteY4" fmla="*/ 3333 h 659212"/>
              <a:gd name="connsiteX5" fmla="*/ 914400 w 1038225"/>
              <a:gd name="connsiteY5" fmla="*/ 72309 h 659212"/>
              <a:gd name="connsiteX6" fmla="*/ 1009650 w 1038225"/>
              <a:gd name="connsiteY6" fmla="*/ 310434 h 659212"/>
              <a:gd name="connsiteX7" fmla="*/ 1038225 w 1038225"/>
              <a:gd name="connsiteY7" fmla="*/ 377109 h 659212"/>
              <a:gd name="connsiteX0" fmla="*/ 0 w 1069686"/>
              <a:gd name="connsiteY0" fmla="*/ 358059 h 659211"/>
              <a:gd name="connsiteX1" fmla="*/ 113602 w 1069686"/>
              <a:gd name="connsiteY1" fmla="*/ 529121 h 659211"/>
              <a:gd name="connsiteX2" fmla="*/ 316250 w 1069686"/>
              <a:gd name="connsiteY2" fmla="*/ 642567 h 659211"/>
              <a:gd name="connsiteX3" fmla="*/ 640195 w 1069686"/>
              <a:gd name="connsiteY3" fmla="*/ 156688 h 659211"/>
              <a:gd name="connsiteX4" fmla="*/ 766546 w 1069686"/>
              <a:gd name="connsiteY4" fmla="*/ 3333 h 659211"/>
              <a:gd name="connsiteX5" fmla="*/ 914400 w 1069686"/>
              <a:gd name="connsiteY5" fmla="*/ 72309 h 659211"/>
              <a:gd name="connsiteX6" fmla="*/ 1009650 w 1069686"/>
              <a:gd name="connsiteY6" fmla="*/ 310434 h 659211"/>
              <a:gd name="connsiteX7" fmla="*/ 1069686 w 1069686"/>
              <a:gd name="connsiteY7" fmla="*/ 354778 h 659211"/>
              <a:gd name="connsiteX0" fmla="*/ 0 w 1069686"/>
              <a:gd name="connsiteY0" fmla="*/ 357655 h 658807"/>
              <a:gd name="connsiteX1" fmla="*/ 113602 w 1069686"/>
              <a:gd name="connsiteY1" fmla="*/ 528717 h 658807"/>
              <a:gd name="connsiteX2" fmla="*/ 316250 w 1069686"/>
              <a:gd name="connsiteY2" fmla="*/ 642163 h 658807"/>
              <a:gd name="connsiteX3" fmla="*/ 640195 w 1069686"/>
              <a:gd name="connsiteY3" fmla="*/ 156284 h 658807"/>
              <a:gd name="connsiteX4" fmla="*/ 766546 w 1069686"/>
              <a:gd name="connsiteY4" fmla="*/ 2929 h 658807"/>
              <a:gd name="connsiteX5" fmla="*/ 914400 w 1069686"/>
              <a:gd name="connsiteY5" fmla="*/ 71905 h 658807"/>
              <a:gd name="connsiteX6" fmla="*/ 996540 w 1069686"/>
              <a:gd name="connsiteY6" fmla="*/ 268159 h 658807"/>
              <a:gd name="connsiteX7" fmla="*/ 1069686 w 1069686"/>
              <a:gd name="connsiteY7" fmla="*/ 354374 h 658807"/>
              <a:gd name="connsiteX0" fmla="*/ 0 w 1069686"/>
              <a:gd name="connsiteY0" fmla="*/ 357108 h 658260"/>
              <a:gd name="connsiteX1" fmla="*/ 113602 w 1069686"/>
              <a:gd name="connsiteY1" fmla="*/ 528170 h 658260"/>
              <a:gd name="connsiteX2" fmla="*/ 316250 w 1069686"/>
              <a:gd name="connsiteY2" fmla="*/ 641616 h 658260"/>
              <a:gd name="connsiteX3" fmla="*/ 640195 w 1069686"/>
              <a:gd name="connsiteY3" fmla="*/ 155737 h 658260"/>
              <a:gd name="connsiteX4" fmla="*/ 766546 w 1069686"/>
              <a:gd name="connsiteY4" fmla="*/ 2382 h 658260"/>
              <a:gd name="connsiteX5" fmla="*/ 924888 w 1069686"/>
              <a:gd name="connsiteY5" fmla="*/ 76940 h 658260"/>
              <a:gd name="connsiteX6" fmla="*/ 996540 w 1069686"/>
              <a:gd name="connsiteY6" fmla="*/ 267612 h 658260"/>
              <a:gd name="connsiteX7" fmla="*/ 1069686 w 1069686"/>
              <a:gd name="connsiteY7" fmla="*/ 353827 h 658260"/>
              <a:gd name="connsiteX0" fmla="*/ 0 w 1069686"/>
              <a:gd name="connsiteY0" fmla="*/ 362506 h 663658"/>
              <a:gd name="connsiteX1" fmla="*/ 113602 w 1069686"/>
              <a:gd name="connsiteY1" fmla="*/ 533568 h 663658"/>
              <a:gd name="connsiteX2" fmla="*/ 316250 w 1069686"/>
              <a:gd name="connsiteY2" fmla="*/ 647014 h 663658"/>
              <a:gd name="connsiteX3" fmla="*/ 640195 w 1069686"/>
              <a:gd name="connsiteY3" fmla="*/ 161135 h 663658"/>
              <a:gd name="connsiteX4" fmla="*/ 795385 w 1069686"/>
              <a:gd name="connsiteY4" fmla="*/ 2197 h 663658"/>
              <a:gd name="connsiteX5" fmla="*/ 924888 w 1069686"/>
              <a:gd name="connsiteY5" fmla="*/ 82338 h 663658"/>
              <a:gd name="connsiteX6" fmla="*/ 996540 w 1069686"/>
              <a:gd name="connsiteY6" fmla="*/ 273010 h 663658"/>
              <a:gd name="connsiteX7" fmla="*/ 1069686 w 1069686"/>
              <a:gd name="connsiteY7" fmla="*/ 359225 h 663658"/>
              <a:gd name="connsiteX0" fmla="*/ 0 w 1069686"/>
              <a:gd name="connsiteY0" fmla="*/ 360697 h 661849"/>
              <a:gd name="connsiteX1" fmla="*/ 113602 w 1069686"/>
              <a:gd name="connsiteY1" fmla="*/ 531759 h 661849"/>
              <a:gd name="connsiteX2" fmla="*/ 316250 w 1069686"/>
              <a:gd name="connsiteY2" fmla="*/ 645205 h 661849"/>
              <a:gd name="connsiteX3" fmla="*/ 640195 w 1069686"/>
              <a:gd name="connsiteY3" fmla="*/ 159326 h 661849"/>
              <a:gd name="connsiteX4" fmla="*/ 795385 w 1069686"/>
              <a:gd name="connsiteY4" fmla="*/ 388 h 661849"/>
              <a:gd name="connsiteX5" fmla="*/ 924888 w 1069686"/>
              <a:gd name="connsiteY5" fmla="*/ 80529 h 661849"/>
              <a:gd name="connsiteX6" fmla="*/ 996540 w 1069686"/>
              <a:gd name="connsiteY6" fmla="*/ 271201 h 661849"/>
              <a:gd name="connsiteX7" fmla="*/ 1069686 w 1069686"/>
              <a:gd name="connsiteY7" fmla="*/ 357416 h 661849"/>
              <a:gd name="connsiteX0" fmla="*/ 0 w 1069686"/>
              <a:gd name="connsiteY0" fmla="*/ 360783 h 661935"/>
              <a:gd name="connsiteX1" fmla="*/ 113602 w 1069686"/>
              <a:gd name="connsiteY1" fmla="*/ 531845 h 661935"/>
              <a:gd name="connsiteX2" fmla="*/ 316250 w 1069686"/>
              <a:gd name="connsiteY2" fmla="*/ 645291 h 661935"/>
              <a:gd name="connsiteX3" fmla="*/ 640195 w 1069686"/>
              <a:gd name="connsiteY3" fmla="*/ 159412 h 661935"/>
              <a:gd name="connsiteX4" fmla="*/ 795385 w 1069686"/>
              <a:gd name="connsiteY4" fmla="*/ 474 h 661935"/>
              <a:gd name="connsiteX5" fmla="*/ 924888 w 1069686"/>
              <a:gd name="connsiteY5" fmla="*/ 80615 h 661935"/>
              <a:gd name="connsiteX6" fmla="*/ 996540 w 1069686"/>
              <a:gd name="connsiteY6" fmla="*/ 271287 h 661935"/>
              <a:gd name="connsiteX7" fmla="*/ 1069686 w 1069686"/>
              <a:gd name="connsiteY7" fmla="*/ 357502 h 661935"/>
              <a:gd name="connsiteX0" fmla="*/ 0 w 1069686"/>
              <a:gd name="connsiteY0" fmla="*/ 360783 h 661935"/>
              <a:gd name="connsiteX1" fmla="*/ 113602 w 1069686"/>
              <a:gd name="connsiteY1" fmla="*/ 531845 h 661935"/>
              <a:gd name="connsiteX2" fmla="*/ 316250 w 1069686"/>
              <a:gd name="connsiteY2" fmla="*/ 645291 h 661935"/>
              <a:gd name="connsiteX3" fmla="*/ 640195 w 1069686"/>
              <a:gd name="connsiteY3" fmla="*/ 159412 h 661935"/>
              <a:gd name="connsiteX4" fmla="*/ 795385 w 1069686"/>
              <a:gd name="connsiteY4" fmla="*/ 474 h 661935"/>
              <a:gd name="connsiteX5" fmla="*/ 924888 w 1069686"/>
              <a:gd name="connsiteY5" fmla="*/ 80615 h 661935"/>
              <a:gd name="connsiteX6" fmla="*/ 996540 w 1069686"/>
              <a:gd name="connsiteY6" fmla="*/ 271287 h 661935"/>
              <a:gd name="connsiteX7" fmla="*/ 1069686 w 1069686"/>
              <a:gd name="connsiteY7" fmla="*/ 357502 h 661935"/>
              <a:gd name="connsiteX0" fmla="*/ 0 w 1069686"/>
              <a:gd name="connsiteY0" fmla="*/ 360783 h 621709"/>
              <a:gd name="connsiteX1" fmla="*/ 113602 w 1069686"/>
              <a:gd name="connsiteY1" fmla="*/ 531845 h 621709"/>
              <a:gd name="connsiteX2" fmla="*/ 379173 w 1069686"/>
              <a:gd name="connsiteY2" fmla="*/ 600629 h 621709"/>
              <a:gd name="connsiteX3" fmla="*/ 640195 w 1069686"/>
              <a:gd name="connsiteY3" fmla="*/ 159412 h 621709"/>
              <a:gd name="connsiteX4" fmla="*/ 795385 w 1069686"/>
              <a:gd name="connsiteY4" fmla="*/ 474 h 621709"/>
              <a:gd name="connsiteX5" fmla="*/ 924888 w 1069686"/>
              <a:gd name="connsiteY5" fmla="*/ 80615 h 621709"/>
              <a:gd name="connsiteX6" fmla="*/ 996540 w 1069686"/>
              <a:gd name="connsiteY6" fmla="*/ 271287 h 621709"/>
              <a:gd name="connsiteX7" fmla="*/ 1069686 w 1069686"/>
              <a:gd name="connsiteY7" fmla="*/ 357502 h 621709"/>
              <a:gd name="connsiteX0" fmla="*/ 0 w 1069686"/>
              <a:gd name="connsiteY0" fmla="*/ 360783 h 644557"/>
              <a:gd name="connsiteX1" fmla="*/ 145064 w 1069686"/>
              <a:gd name="connsiteY1" fmla="*/ 601630 h 644557"/>
              <a:gd name="connsiteX2" fmla="*/ 379173 w 1069686"/>
              <a:gd name="connsiteY2" fmla="*/ 600629 h 644557"/>
              <a:gd name="connsiteX3" fmla="*/ 640195 w 1069686"/>
              <a:gd name="connsiteY3" fmla="*/ 159412 h 644557"/>
              <a:gd name="connsiteX4" fmla="*/ 795385 w 1069686"/>
              <a:gd name="connsiteY4" fmla="*/ 474 h 644557"/>
              <a:gd name="connsiteX5" fmla="*/ 924888 w 1069686"/>
              <a:gd name="connsiteY5" fmla="*/ 80615 h 644557"/>
              <a:gd name="connsiteX6" fmla="*/ 996540 w 1069686"/>
              <a:gd name="connsiteY6" fmla="*/ 271287 h 644557"/>
              <a:gd name="connsiteX7" fmla="*/ 1069686 w 1069686"/>
              <a:gd name="connsiteY7" fmla="*/ 357502 h 644557"/>
              <a:gd name="connsiteX0" fmla="*/ 0 w 1069686"/>
              <a:gd name="connsiteY0" fmla="*/ 360783 h 648683"/>
              <a:gd name="connsiteX1" fmla="*/ 179147 w 1069686"/>
              <a:gd name="connsiteY1" fmla="*/ 610004 h 648683"/>
              <a:gd name="connsiteX2" fmla="*/ 379173 w 1069686"/>
              <a:gd name="connsiteY2" fmla="*/ 600629 h 648683"/>
              <a:gd name="connsiteX3" fmla="*/ 640195 w 1069686"/>
              <a:gd name="connsiteY3" fmla="*/ 159412 h 648683"/>
              <a:gd name="connsiteX4" fmla="*/ 795385 w 1069686"/>
              <a:gd name="connsiteY4" fmla="*/ 474 h 648683"/>
              <a:gd name="connsiteX5" fmla="*/ 924888 w 1069686"/>
              <a:gd name="connsiteY5" fmla="*/ 80615 h 648683"/>
              <a:gd name="connsiteX6" fmla="*/ 996540 w 1069686"/>
              <a:gd name="connsiteY6" fmla="*/ 271287 h 648683"/>
              <a:gd name="connsiteX7" fmla="*/ 1069686 w 1069686"/>
              <a:gd name="connsiteY7" fmla="*/ 357502 h 648683"/>
              <a:gd name="connsiteX0" fmla="*/ 0 w 1080173"/>
              <a:gd name="connsiteY0" fmla="*/ 422194 h 645235"/>
              <a:gd name="connsiteX1" fmla="*/ 189634 w 1080173"/>
              <a:gd name="connsiteY1" fmla="*/ 610004 h 645235"/>
              <a:gd name="connsiteX2" fmla="*/ 389660 w 1080173"/>
              <a:gd name="connsiteY2" fmla="*/ 600629 h 645235"/>
              <a:gd name="connsiteX3" fmla="*/ 650682 w 1080173"/>
              <a:gd name="connsiteY3" fmla="*/ 159412 h 645235"/>
              <a:gd name="connsiteX4" fmla="*/ 805872 w 1080173"/>
              <a:gd name="connsiteY4" fmla="*/ 474 h 645235"/>
              <a:gd name="connsiteX5" fmla="*/ 935375 w 1080173"/>
              <a:gd name="connsiteY5" fmla="*/ 80615 h 645235"/>
              <a:gd name="connsiteX6" fmla="*/ 1007027 w 1080173"/>
              <a:gd name="connsiteY6" fmla="*/ 271287 h 645235"/>
              <a:gd name="connsiteX7" fmla="*/ 1080173 w 1080173"/>
              <a:gd name="connsiteY7" fmla="*/ 357502 h 645235"/>
              <a:gd name="connsiteX0" fmla="*/ 0 w 1080173"/>
              <a:gd name="connsiteY0" fmla="*/ 422194 h 670375"/>
              <a:gd name="connsiteX1" fmla="*/ 200121 w 1080173"/>
              <a:gd name="connsiteY1" fmla="*/ 651875 h 670375"/>
              <a:gd name="connsiteX2" fmla="*/ 389660 w 1080173"/>
              <a:gd name="connsiteY2" fmla="*/ 600629 h 670375"/>
              <a:gd name="connsiteX3" fmla="*/ 650682 w 1080173"/>
              <a:gd name="connsiteY3" fmla="*/ 159412 h 670375"/>
              <a:gd name="connsiteX4" fmla="*/ 805872 w 1080173"/>
              <a:gd name="connsiteY4" fmla="*/ 474 h 670375"/>
              <a:gd name="connsiteX5" fmla="*/ 935375 w 1080173"/>
              <a:gd name="connsiteY5" fmla="*/ 80615 h 670375"/>
              <a:gd name="connsiteX6" fmla="*/ 1007027 w 1080173"/>
              <a:gd name="connsiteY6" fmla="*/ 271287 h 670375"/>
              <a:gd name="connsiteX7" fmla="*/ 1080173 w 1080173"/>
              <a:gd name="connsiteY7" fmla="*/ 357502 h 670375"/>
              <a:gd name="connsiteX0" fmla="*/ 0 w 1080173"/>
              <a:gd name="connsiteY0" fmla="*/ 422194 h 688803"/>
              <a:gd name="connsiteX1" fmla="*/ 200121 w 1080173"/>
              <a:gd name="connsiteY1" fmla="*/ 651875 h 688803"/>
              <a:gd name="connsiteX2" fmla="*/ 389660 w 1080173"/>
              <a:gd name="connsiteY2" fmla="*/ 636917 h 688803"/>
              <a:gd name="connsiteX3" fmla="*/ 650682 w 1080173"/>
              <a:gd name="connsiteY3" fmla="*/ 159412 h 688803"/>
              <a:gd name="connsiteX4" fmla="*/ 805872 w 1080173"/>
              <a:gd name="connsiteY4" fmla="*/ 474 h 688803"/>
              <a:gd name="connsiteX5" fmla="*/ 935375 w 1080173"/>
              <a:gd name="connsiteY5" fmla="*/ 80615 h 688803"/>
              <a:gd name="connsiteX6" fmla="*/ 1007027 w 1080173"/>
              <a:gd name="connsiteY6" fmla="*/ 271287 h 688803"/>
              <a:gd name="connsiteX7" fmla="*/ 1080173 w 1080173"/>
              <a:gd name="connsiteY7" fmla="*/ 357502 h 688803"/>
              <a:gd name="connsiteX0" fmla="*/ 0 w 1080173"/>
              <a:gd name="connsiteY0" fmla="*/ 422194 h 699884"/>
              <a:gd name="connsiteX1" fmla="*/ 205365 w 1080173"/>
              <a:gd name="connsiteY1" fmla="*/ 671415 h 699884"/>
              <a:gd name="connsiteX2" fmla="*/ 389660 w 1080173"/>
              <a:gd name="connsiteY2" fmla="*/ 636917 h 699884"/>
              <a:gd name="connsiteX3" fmla="*/ 650682 w 1080173"/>
              <a:gd name="connsiteY3" fmla="*/ 159412 h 699884"/>
              <a:gd name="connsiteX4" fmla="*/ 805872 w 1080173"/>
              <a:gd name="connsiteY4" fmla="*/ 474 h 699884"/>
              <a:gd name="connsiteX5" fmla="*/ 935375 w 1080173"/>
              <a:gd name="connsiteY5" fmla="*/ 80615 h 699884"/>
              <a:gd name="connsiteX6" fmla="*/ 1007027 w 1080173"/>
              <a:gd name="connsiteY6" fmla="*/ 271287 h 699884"/>
              <a:gd name="connsiteX7" fmla="*/ 1080173 w 1080173"/>
              <a:gd name="connsiteY7" fmla="*/ 357502 h 699884"/>
              <a:gd name="connsiteX0" fmla="*/ 0 w 1080173"/>
              <a:gd name="connsiteY0" fmla="*/ 442460 h 699883"/>
              <a:gd name="connsiteX1" fmla="*/ 205365 w 1080173"/>
              <a:gd name="connsiteY1" fmla="*/ 691681 h 699883"/>
              <a:gd name="connsiteX2" fmla="*/ 405390 w 1080173"/>
              <a:gd name="connsiteY2" fmla="*/ 17950 h 699883"/>
              <a:gd name="connsiteX3" fmla="*/ 650682 w 1080173"/>
              <a:gd name="connsiteY3" fmla="*/ 179678 h 699883"/>
              <a:gd name="connsiteX4" fmla="*/ 805872 w 1080173"/>
              <a:gd name="connsiteY4" fmla="*/ 20740 h 699883"/>
              <a:gd name="connsiteX5" fmla="*/ 935375 w 1080173"/>
              <a:gd name="connsiteY5" fmla="*/ 100881 h 699883"/>
              <a:gd name="connsiteX6" fmla="*/ 1007027 w 1080173"/>
              <a:gd name="connsiteY6" fmla="*/ 291553 h 699883"/>
              <a:gd name="connsiteX7" fmla="*/ 1080173 w 1080173"/>
              <a:gd name="connsiteY7" fmla="*/ 377768 h 699883"/>
              <a:gd name="connsiteX0" fmla="*/ 0 w 1080173"/>
              <a:gd name="connsiteY0" fmla="*/ 537503 h 794926"/>
              <a:gd name="connsiteX1" fmla="*/ 205365 w 1080173"/>
              <a:gd name="connsiteY1" fmla="*/ 786724 h 794926"/>
              <a:gd name="connsiteX2" fmla="*/ 405390 w 1080173"/>
              <a:gd name="connsiteY2" fmla="*/ 112993 h 794926"/>
              <a:gd name="connsiteX3" fmla="*/ 661169 w 1080173"/>
              <a:gd name="connsiteY3" fmla="*/ 1162 h 794926"/>
              <a:gd name="connsiteX4" fmla="*/ 805872 w 1080173"/>
              <a:gd name="connsiteY4" fmla="*/ 115783 h 794926"/>
              <a:gd name="connsiteX5" fmla="*/ 935375 w 1080173"/>
              <a:gd name="connsiteY5" fmla="*/ 195924 h 794926"/>
              <a:gd name="connsiteX6" fmla="*/ 1007027 w 1080173"/>
              <a:gd name="connsiteY6" fmla="*/ 386596 h 794926"/>
              <a:gd name="connsiteX7" fmla="*/ 1080173 w 1080173"/>
              <a:gd name="connsiteY7" fmla="*/ 472811 h 794926"/>
              <a:gd name="connsiteX0" fmla="*/ 0 w 1080173"/>
              <a:gd name="connsiteY0" fmla="*/ 536555 h 793978"/>
              <a:gd name="connsiteX1" fmla="*/ 205365 w 1080173"/>
              <a:gd name="connsiteY1" fmla="*/ 785776 h 793978"/>
              <a:gd name="connsiteX2" fmla="*/ 405390 w 1080173"/>
              <a:gd name="connsiteY2" fmla="*/ 112045 h 793978"/>
              <a:gd name="connsiteX3" fmla="*/ 661169 w 1080173"/>
              <a:gd name="connsiteY3" fmla="*/ 214 h 793978"/>
              <a:gd name="connsiteX4" fmla="*/ 845197 w 1080173"/>
              <a:gd name="connsiteY4" fmla="*/ 86920 h 793978"/>
              <a:gd name="connsiteX5" fmla="*/ 935375 w 1080173"/>
              <a:gd name="connsiteY5" fmla="*/ 194976 h 793978"/>
              <a:gd name="connsiteX6" fmla="*/ 1007027 w 1080173"/>
              <a:gd name="connsiteY6" fmla="*/ 385648 h 793978"/>
              <a:gd name="connsiteX7" fmla="*/ 1080173 w 1080173"/>
              <a:gd name="connsiteY7" fmla="*/ 471863 h 793978"/>
              <a:gd name="connsiteX0" fmla="*/ 0 w 1080173"/>
              <a:gd name="connsiteY0" fmla="*/ 536555 h 536555"/>
              <a:gd name="connsiteX1" fmla="*/ 307615 w 1080173"/>
              <a:gd name="connsiteY1" fmla="*/ 400561 h 536555"/>
              <a:gd name="connsiteX2" fmla="*/ 405390 w 1080173"/>
              <a:gd name="connsiteY2" fmla="*/ 112045 h 536555"/>
              <a:gd name="connsiteX3" fmla="*/ 661169 w 1080173"/>
              <a:gd name="connsiteY3" fmla="*/ 214 h 536555"/>
              <a:gd name="connsiteX4" fmla="*/ 845197 w 1080173"/>
              <a:gd name="connsiteY4" fmla="*/ 86920 h 536555"/>
              <a:gd name="connsiteX5" fmla="*/ 935375 w 1080173"/>
              <a:gd name="connsiteY5" fmla="*/ 194976 h 536555"/>
              <a:gd name="connsiteX6" fmla="*/ 1007027 w 1080173"/>
              <a:gd name="connsiteY6" fmla="*/ 385648 h 536555"/>
              <a:gd name="connsiteX7" fmla="*/ 1080173 w 1080173"/>
              <a:gd name="connsiteY7" fmla="*/ 471863 h 536555"/>
              <a:gd name="connsiteX0" fmla="*/ 0 w 870430"/>
              <a:gd name="connsiteY0" fmla="*/ 458395 h 471863"/>
              <a:gd name="connsiteX1" fmla="*/ 97872 w 870430"/>
              <a:gd name="connsiteY1" fmla="*/ 400561 h 471863"/>
              <a:gd name="connsiteX2" fmla="*/ 195647 w 870430"/>
              <a:gd name="connsiteY2" fmla="*/ 112045 h 471863"/>
              <a:gd name="connsiteX3" fmla="*/ 451426 w 870430"/>
              <a:gd name="connsiteY3" fmla="*/ 214 h 471863"/>
              <a:gd name="connsiteX4" fmla="*/ 635454 w 870430"/>
              <a:gd name="connsiteY4" fmla="*/ 86920 h 471863"/>
              <a:gd name="connsiteX5" fmla="*/ 725632 w 870430"/>
              <a:gd name="connsiteY5" fmla="*/ 194976 h 471863"/>
              <a:gd name="connsiteX6" fmla="*/ 797284 w 870430"/>
              <a:gd name="connsiteY6" fmla="*/ 385648 h 471863"/>
              <a:gd name="connsiteX7" fmla="*/ 870430 w 870430"/>
              <a:gd name="connsiteY7" fmla="*/ 471863 h 471863"/>
              <a:gd name="connsiteX0" fmla="*/ 0 w 870430"/>
              <a:gd name="connsiteY0" fmla="*/ 458395 h 471863"/>
              <a:gd name="connsiteX1" fmla="*/ 97872 w 870430"/>
              <a:gd name="connsiteY1" fmla="*/ 400561 h 471863"/>
              <a:gd name="connsiteX2" fmla="*/ 195647 w 870430"/>
              <a:gd name="connsiteY2" fmla="*/ 112045 h 471863"/>
              <a:gd name="connsiteX3" fmla="*/ 451426 w 870430"/>
              <a:gd name="connsiteY3" fmla="*/ 214 h 471863"/>
              <a:gd name="connsiteX4" fmla="*/ 635454 w 870430"/>
              <a:gd name="connsiteY4" fmla="*/ 86920 h 471863"/>
              <a:gd name="connsiteX5" fmla="*/ 725632 w 870430"/>
              <a:gd name="connsiteY5" fmla="*/ 194976 h 471863"/>
              <a:gd name="connsiteX6" fmla="*/ 797284 w 870430"/>
              <a:gd name="connsiteY6" fmla="*/ 385648 h 471863"/>
              <a:gd name="connsiteX7" fmla="*/ 870430 w 870430"/>
              <a:gd name="connsiteY7" fmla="*/ 471863 h 471863"/>
              <a:gd name="connsiteX0" fmla="*/ 0 w 873052"/>
              <a:gd name="connsiteY0" fmla="*/ 438855 h 471863"/>
              <a:gd name="connsiteX1" fmla="*/ 100494 w 873052"/>
              <a:gd name="connsiteY1" fmla="*/ 400561 h 471863"/>
              <a:gd name="connsiteX2" fmla="*/ 198269 w 873052"/>
              <a:gd name="connsiteY2" fmla="*/ 112045 h 471863"/>
              <a:gd name="connsiteX3" fmla="*/ 454048 w 873052"/>
              <a:gd name="connsiteY3" fmla="*/ 214 h 471863"/>
              <a:gd name="connsiteX4" fmla="*/ 638076 w 873052"/>
              <a:gd name="connsiteY4" fmla="*/ 86920 h 471863"/>
              <a:gd name="connsiteX5" fmla="*/ 728254 w 873052"/>
              <a:gd name="connsiteY5" fmla="*/ 194976 h 471863"/>
              <a:gd name="connsiteX6" fmla="*/ 799906 w 873052"/>
              <a:gd name="connsiteY6" fmla="*/ 385648 h 471863"/>
              <a:gd name="connsiteX7" fmla="*/ 873052 w 873052"/>
              <a:gd name="connsiteY7" fmla="*/ 471863 h 471863"/>
              <a:gd name="connsiteX0" fmla="*/ 0 w 873052"/>
              <a:gd name="connsiteY0" fmla="*/ 438855 h 471863"/>
              <a:gd name="connsiteX1" fmla="*/ 95251 w 873052"/>
              <a:gd name="connsiteY1" fmla="*/ 383813 h 471863"/>
              <a:gd name="connsiteX2" fmla="*/ 198269 w 873052"/>
              <a:gd name="connsiteY2" fmla="*/ 112045 h 471863"/>
              <a:gd name="connsiteX3" fmla="*/ 454048 w 873052"/>
              <a:gd name="connsiteY3" fmla="*/ 214 h 471863"/>
              <a:gd name="connsiteX4" fmla="*/ 638076 w 873052"/>
              <a:gd name="connsiteY4" fmla="*/ 86920 h 471863"/>
              <a:gd name="connsiteX5" fmla="*/ 728254 w 873052"/>
              <a:gd name="connsiteY5" fmla="*/ 194976 h 471863"/>
              <a:gd name="connsiteX6" fmla="*/ 799906 w 873052"/>
              <a:gd name="connsiteY6" fmla="*/ 385648 h 471863"/>
              <a:gd name="connsiteX7" fmla="*/ 873052 w 873052"/>
              <a:gd name="connsiteY7" fmla="*/ 471863 h 471863"/>
              <a:gd name="connsiteX0" fmla="*/ 0 w 873052"/>
              <a:gd name="connsiteY0" fmla="*/ 438855 h 471863"/>
              <a:gd name="connsiteX1" fmla="*/ 108359 w 873052"/>
              <a:gd name="connsiteY1" fmla="*/ 347525 h 471863"/>
              <a:gd name="connsiteX2" fmla="*/ 198269 w 873052"/>
              <a:gd name="connsiteY2" fmla="*/ 112045 h 471863"/>
              <a:gd name="connsiteX3" fmla="*/ 454048 w 873052"/>
              <a:gd name="connsiteY3" fmla="*/ 214 h 471863"/>
              <a:gd name="connsiteX4" fmla="*/ 638076 w 873052"/>
              <a:gd name="connsiteY4" fmla="*/ 86920 h 471863"/>
              <a:gd name="connsiteX5" fmla="*/ 728254 w 873052"/>
              <a:gd name="connsiteY5" fmla="*/ 194976 h 471863"/>
              <a:gd name="connsiteX6" fmla="*/ 799906 w 873052"/>
              <a:gd name="connsiteY6" fmla="*/ 385648 h 471863"/>
              <a:gd name="connsiteX7" fmla="*/ 873052 w 873052"/>
              <a:gd name="connsiteY7" fmla="*/ 471863 h 471863"/>
              <a:gd name="connsiteX0" fmla="*/ 0 w 873052"/>
              <a:gd name="connsiteY0" fmla="*/ 438855 h 471863"/>
              <a:gd name="connsiteX1" fmla="*/ 108359 w 873052"/>
              <a:gd name="connsiteY1" fmla="*/ 347525 h 471863"/>
              <a:gd name="connsiteX2" fmla="*/ 198269 w 873052"/>
              <a:gd name="connsiteY2" fmla="*/ 112045 h 471863"/>
              <a:gd name="connsiteX3" fmla="*/ 454048 w 873052"/>
              <a:gd name="connsiteY3" fmla="*/ 214 h 471863"/>
              <a:gd name="connsiteX4" fmla="*/ 638076 w 873052"/>
              <a:gd name="connsiteY4" fmla="*/ 86920 h 471863"/>
              <a:gd name="connsiteX5" fmla="*/ 728254 w 873052"/>
              <a:gd name="connsiteY5" fmla="*/ 194976 h 471863"/>
              <a:gd name="connsiteX6" fmla="*/ 799906 w 873052"/>
              <a:gd name="connsiteY6" fmla="*/ 385648 h 471863"/>
              <a:gd name="connsiteX7" fmla="*/ 873052 w 873052"/>
              <a:gd name="connsiteY7" fmla="*/ 471863 h 471863"/>
              <a:gd name="connsiteX0" fmla="*/ 0 w 873052"/>
              <a:gd name="connsiteY0" fmla="*/ 438855 h 471863"/>
              <a:gd name="connsiteX1" fmla="*/ 108359 w 873052"/>
              <a:gd name="connsiteY1" fmla="*/ 347525 h 471863"/>
              <a:gd name="connsiteX2" fmla="*/ 198269 w 873052"/>
              <a:gd name="connsiteY2" fmla="*/ 112045 h 471863"/>
              <a:gd name="connsiteX3" fmla="*/ 454048 w 873052"/>
              <a:gd name="connsiteY3" fmla="*/ 214 h 471863"/>
              <a:gd name="connsiteX4" fmla="*/ 638076 w 873052"/>
              <a:gd name="connsiteY4" fmla="*/ 86920 h 471863"/>
              <a:gd name="connsiteX5" fmla="*/ 728254 w 873052"/>
              <a:gd name="connsiteY5" fmla="*/ 194976 h 471863"/>
              <a:gd name="connsiteX6" fmla="*/ 799906 w 873052"/>
              <a:gd name="connsiteY6" fmla="*/ 385648 h 471863"/>
              <a:gd name="connsiteX7" fmla="*/ 873052 w 873052"/>
              <a:gd name="connsiteY7" fmla="*/ 471863 h 471863"/>
              <a:gd name="connsiteX0" fmla="*/ 0 w 873052"/>
              <a:gd name="connsiteY0" fmla="*/ 438854 h 471862"/>
              <a:gd name="connsiteX1" fmla="*/ 108359 w 873052"/>
              <a:gd name="connsiteY1" fmla="*/ 347524 h 471862"/>
              <a:gd name="connsiteX2" fmla="*/ 198269 w 873052"/>
              <a:gd name="connsiteY2" fmla="*/ 112044 h 471862"/>
              <a:gd name="connsiteX3" fmla="*/ 406857 w 873052"/>
              <a:gd name="connsiteY3" fmla="*/ 214 h 471862"/>
              <a:gd name="connsiteX4" fmla="*/ 638076 w 873052"/>
              <a:gd name="connsiteY4" fmla="*/ 86919 h 471862"/>
              <a:gd name="connsiteX5" fmla="*/ 728254 w 873052"/>
              <a:gd name="connsiteY5" fmla="*/ 194975 h 471862"/>
              <a:gd name="connsiteX6" fmla="*/ 799906 w 873052"/>
              <a:gd name="connsiteY6" fmla="*/ 385647 h 471862"/>
              <a:gd name="connsiteX7" fmla="*/ 873052 w 873052"/>
              <a:gd name="connsiteY7" fmla="*/ 471862 h 471862"/>
              <a:gd name="connsiteX0" fmla="*/ 0 w 873052"/>
              <a:gd name="connsiteY0" fmla="*/ 441452 h 474460"/>
              <a:gd name="connsiteX1" fmla="*/ 108359 w 873052"/>
              <a:gd name="connsiteY1" fmla="*/ 350122 h 474460"/>
              <a:gd name="connsiteX2" fmla="*/ 198269 w 873052"/>
              <a:gd name="connsiteY2" fmla="*/ 114642 h 474460"/>
              <a:gd name="connsiteX3" fmla="*/ 406857 w 873052"/>
              <a:gd name="connsiteY3" fmla="*/ 2812 h 474460"/>
              <a:gd name="connsiteX4" fmla="*/ 572532 w 873052"/>
              <a:gd name="connsiteY4" fmla="*/ 47645 h 474460"/>
              <a:gd name="connsiteX5" fmla="*/ 728254 w 873052"/>
              <a:gd name="connsiteY5" fmla="*/ 197573 h 474460"/>
              <a:gd name="connsiteX6" fmla="*/ 799906 w 873052"/>
              <a:gd name="connsiteY6" fmla="*/ 388245 h 474460"/>
              <a:gd name="connsiteX7" fmla="*/ 873052 w 873052"/>
              <a:gd name="connsiteY7" fmla="*/ 474460 h 474460"/>
              <a:gd name="connsiteX0" fmla="*/ 0 w 873052"/>
              <a:gd name="connsiteY0" fmla="*/ 442515 h 475523"/>
              <a:gd name="connsiteX1" fmla="*/ 108359 w 873052"/>
              <a:gd name="connsiteY1" fmla="*/ 351185 h 475523"/>
              <a:gd name="connsiteX2" fmla="*/ 198269 w 873052"/>
              <a:gd name="connsiteY2" fmla="*/ 115705 h 475523"/>
              <a:gd name="connsiteX3" fmla="*/ 406857 w 873052"/>
              <a:gd name="connsiteY3" fmla="*/ 3875 h 475523"/>
              <a:gd name="connsiteX4" fmla="*/ 572532 w 873052"/>
              <a:gd name="connsiteY4" fmla="*/ 48708 h 475523"/>
              <a:gd name="connsiteX5" fmla="*/ 728254 w 873052"/>
              <a:gd name="connsiteY5" fmla="*/ 198636 h 475523"/>
              <a:gd name="connsiteX6" fmla="*/ 799906 w 873052"/>
              <a:gd name="connsiteY6" fmla="*/ 389308 h 475523"/>
              <a:gd name="connsiteX7" fmla="*/ 873052 w 873052"/>
              <a:gd name="connsiteY7" fmla="*/ 475523 h 475523"/>
              <a:gd name="connsiteX0" fmla="*/ 0 w 873052"/>
              <a:gd name="connsiteY0" fmla="*/ 441488 h 474496"/>
              <a:gd name="connsiteX1" fmla="*/ 108359 w 873052"/>
              <a:gd name="connsiteY1" fmla="*/ 350158 h 474496"/>
              <a:gd name="connsiteX2" fmla="*/ 198269 w 873052"/>
              <a:gd name="connsiteY2" fmla="*/ 114678 h 474496"/>
              <a:gd name="connsiteX3" fmla="*/ 406857 w 873052"/>
              <a:gd name="connsiteY3" fmla="*/ 2848 h 474496"/>
              <a:gd name="connsiteX4" fmla="*/ 572532 w 873052"/>
              <a:gd name="connsiteY4" fmla="*/ 47681 h 474496"/>
              <a:gd name="connsiteX5" fmla="*/ 683684 w 873052"/>
              <a:gd name="connsiteY5" fmla="*/ 200400 h 474496"/>
              <a:gd name="connsiteX6" fmla="*/ 799906 w 873052"/>
              <a:gd name="connsiteY6" fmla="*/ 388281 h 474496"/>
              <a:gd name="connsiteX7" fmla="*/ 873052 w 873052"/>
              <a:gd name="connsiteY7" fmla="*/ 474496 h 474496"/>
              <a:gd name="connsiteX0" fmla="*/ 0 w 873052"/>
              <a:gd name="connsiteY0" fmla="*/ 441488 h 474496"/>
              <a:gd name="connsiteX1" fmla="*/ 108359 w 873052"/>
              <a:gd name="connsiteY1" fmla="*/ 350158 h 474496"/>
              <a:gd name="connsiteX2" fmla="*/ 198269 w 873052"/>
              <a:gd name="connsiteY2" fmla="*/ 114678 h 474496"/>
              <a:gd name="connsiteX3" fmla="*/ 406857 w 873052"/>
              <a:gd name="connsiteY3" fmla="*/ 2848 h 474496"/>
              <a:gd name="connsiteX4" fmla="*/ 572532 w 873052"/>
              <a:gd name="connsiteY4" fmla="*/ 47681 h 474496"/>
              <a:gd name="connsiteX5" fmla="*/ 683684 w 873052"/>
              <a:gd name="connsiteY5" fmla="*/ 200400 h 474496"/>
              <a:gd name="connsiteX6" fmla="*/ 799906 w 873052"/>
              <a:gd name="connsiteY6" fmla="*/ 388281 h 474496"/>
              <a:gd name="connsiteX7" fmla="*/ 873052 w 873052"/>
              <a:gd name="connsiteY7" fmla="*/ 474496 h 474496"/>
              <a:gd name="connsiteX0" fmla="*/ 0 w 873052"/>
              <a:gd name="connsiteY0" fmla="*/ 441488 h 474496"/>
              <a:gd name="connsiteX1" fmla="*/ 108359 w 873052"/>
              <a:gd name="connsiteY1" fmla="*/ 350158 h 474496"/>
              <a:gd name="connsiteX2" fmla="*/ 198269 w 873052"/>
              <a:gd name="connsiteY2" fmla="*/ 114678 h 474496"/>
              <a:gd name="connsiteX3" fmla="*/ 406857 w 873052"/>
              <a:gd name="connsiteY3" fmla="*/ 2848 h 474496"/>
              <a:gd name="connsiteX4" fmla="*/ 572532 w 873052"/>
              <a:gd name="connsiteY4" fmla="*/ 47681 h 474496"/>
              <a:gd name="connsiteX5" fmla="*/ 683684 w 873052"/>
              <a:gd name="connsiteY5" fmla="*/ 200400 h 474496"/>
              <a:gd name="connsiteX6" fmla="*/ 752715 w 873052"/>
              <a:gd name="connsiteY6" fmla="*/ 374324 h 474496"/>
              <a:gd name="connsiteX7" fmla="*/ 873052 w 873052"/>
              <a:gd name="connsiteY7" fmla="*/ 474496 h 474496"/>
              <a:gd name="connsiteX0" fmla="*/ 0 w 873052"/>
              <a:gd name="connsiteY0" fmla="*/ 441488 h 474496"/>
              <a:gd name="connsiteX1" fmla="*/ 108359 w 873052"/>
              <a:gd name="connsiteY1" fmla="*/ 350158 h 474496"/>
              <a:gd name="connsiteX2" fmla="*/ 198269 w 873052"/>
              <a:gd name="connsiteY2" fmla="*/ 114678 h 474496"/>
              <a:gd name="connsiteX3" fmla="*/ 406857 w 873052"/>
              <a:gd name="connsiteY3" fmla="*/ 2848 h 474496"/>
              <a:gd name="connsiteX4" fmla="*/ 572532 w 873052"/>
              <a:gd name="connsiteY4" fmla="*/ 47681 h 474496"/>
              <a:gd name="connsiteX5" fmla="*/ 683684 w 873052"/>
              <a:gd name="connsiteY5" fmla="*/ 200400 h 474496"/>
              <a:gd name="connsiteX6" fmla="*/ 734362 w 873052"/>
              <a:gd name="connsiteY6" fmla="*/ 351993 h 474496"/>
              <a:gd name="connsiteX7" fmla="*/ 873052 w 873052"/>
              <a:gd name="connsiteY7" fmla="*/ 474496 h 474496"/>
              <a:gd name="connsiteX0" fmla="*/ 0 w 875674"/>
              <a:gd name="connsiteY0" fmla="*/ 441488 h 454956"/>
              <a:gd name="connsiteX1" fmla="*/ 108359 w 875674"/>
              <a:gd name="connsiteY1" fmla="*/ 350158 h 454956"/>
              <a:gd name="connsiteX2" fmla="*/ 198269 w 875674"/>
              <a:gd name="connsiteY2" fmla="*/ 114678 h 454956"/>
              <a:gd name="connsiteX3" fmla="*/ 406857 w 875674"/>
              <a:gd name="connsiteY3" fmla="*/ 2848 h 454956"/>
              <a:gd name="connsiteX4" fmla="*/ 572532 w 875674"/>
              <a:gd name="connsiteY4" fmla="*/ 47681 h 454956"/>
              <a:gd name="connsiteX5" fmla="*/ 683684 w 875674"/>
              <a:gd name="connsiteY5" fmla="*/ 200400 h 454956"/>
              <a:gd name="connsiteX6" fmla="*/ 734362 w 875674"/>
              <a:gd name="connsiteY6" fmla="*/ 351993 h 454956"/>
              <a:gd name="connsiteX7" fmla="*/ 875674 w 875674"/>
              <a:gd name="connsiteY7" fmla="*/ 454956 h 454956"/>
              <a:gd name="connsiteX0" fmla="*/ 0 w 875674"/>
              <a:gd name="connsiteY0" fmla="*/ 445910 h 459378"/>
              <a:gd name="connsiteX1" fmla="*/ 108359 w 875674"/>
              <a:gd name="connsiteY1" fmla="*/ 354580 h 459378"/>
              <a:gd name="connsiteX2" fmla="*/ 198269 w 875674"/>
              <a:gd name="connsiteY2" fmla="*/ 119100 h 459378"/>
              <a:gd name="connsiteX3" fmla="*/ 406857 w 875674"/>
              <a:gd name="connsiteY3" fmla="*/ 7270 h 459378"/>
              <a:gd name="connsiteX4" fmla="*/ 464320 w 875674"/>
              <a:gd name="connsiteY4" fmla="*/ 15434 h 459378"/>
              <a:gd name="connsiteX5" fmla="*/ 572532 w 875674"/>
              <a:gd name="connsiteY5" fmla="*/ 52103 h 459378"/>
              <a:gd name="connsiteX6" fmla="*/ 683684 w 875674"/>
              <a:gd name="connsiteY6" fmla="*/ 204822 h 459378"/>
              <a:gd name="connsiteX7" fmla="*/ 734362 w 875674"/>
              <a:gd name="connsiteY7" fmla="*/ 356415 h 459378"/>
              <a:gd name="connsiteX8" fmla="*/ 875674 w 875674"/>
              <a:gd name="connsiteY8" fmla="*/ 459378 h 459378"/>
              <a:gd name="connsiteX0" fmla="*/ 0 w 875674"/>
              <a:gd name="connsiteY0" fmla="*/ 450229 h 463697"/>
              <a:gd name="connsiteX1" fmla="*/ 108359 w 875674"/>
              <a:gd name="connsiteY1" fmla="*/ 358899 h 463697"/>
              <a:gd name="connsiteX2" fmla="*/ 198269 w 875674"/>
              <a:gd name="connsiteY2" fmla="*/ 123419 h 463697"/>
              <a:gd name="connsiteX3" fmla="*/ 406857 w 875674"/>
              <a:gd name="connsiteY3" fmla="*/ 11589 h 463697"/>
              <a:gd name="connsiteX4" fmla="*/ 474807 w 875674"/>
              <a:gd name="connsiteY4" fmla="*/ 8587 h 463697"/>
              <a:gd name="connsiteX5" fmla="*/ 572532 w 875674"/>
              <a:gd name="connsiteY5" fmla="*/ 56422 h 463697"/>
              <a:gd name="connsiteX6" fmla="*/ 683684 w 875674"/>
              <a:gd name="connsiteY6" fmla="*/ 209141 h 463697"/>
              <a:gd name="connsiteX7" fmla="*/ 734362 w 875674"/>
              <a:gd name="connsiteY7" fmla="*/ 360734 h 463697"/>
              <a:gd name="connsiteX8" fmla="*/ 875674 w 875674"/>
              <a:gd name="connsiteY8" fmla="*/ 463697 h 463697"/>
              <a:gd name="connsiteX0" fmla="*/ 0 w 875674"/>
              <a:gd name="connsiteY0" fmla="*/ 444018 h 457486"/>
              <a:gd name="connsiteX1" fmla="*/ 108359 w 875674"/>
              <a:gd name="connsiteY1" fmla="*/ 352688 h 457486"/>
              <a:gd name="connsiteX2" fmla="*/ 198269 w 875674"/>
              <a:gd name="connsiteY2" fmla="*/ 117208 h 457486"/>
              <a:gd name="connsiteX3" fmla="*/ 325581 w 875674"/>
              <a:gd name="connsiteY3" fmla="*/ 24918 h 457486"/>
              <a:gd name="connsiteX4" fmla="*/ 474807 w 875674"/>
              <a:gd name="connsiteY4" fmla="*/ 2376 h 457486"/>
              <a:gd name="connsiteX5" fmla="*/ 572532 w 875674"/>
              <a:gd name="connsiteY5" fmla="*/ 50211 h 457486"/>
              <a:gd name="connsiteX6" fmla="*/ 683684 w 875674"/>
              <a:gd name="connsiteY6" fmla="*/ 202930 h 457486"/>
              <a:gd name="connsiteX7" fmla="*/ 734362 w 875674"/>
              <a:gd name="connsiteY7" fmla="*/ 354523 h 457486"/>
              <a:gd name="connsiteX8" fmla="*/ 875674 w 875674"/>
              <a:gd name="connsiteY8" fmla="*/ 457486 h 457486"/>
              <a:gd name="connsiteX0" fmla="*/ 0 w 938597"/>
              <a:gd name="connsiteY0" fmla="*/ 444018 h 444018"/>
              <a:gd name="connsiteX1" fmla="*/ 108359 w 938597"/>
              <a:gd name="connsiteY1" fmla="*/ 352688 h 444018"/>
              <a:gd name="connsiteX2" fmla="*/ 198269 w 938597"/>
              <a:gd name="connsiteY2" fmla="*/ 117208 h 444018"/>
              <a:gd name="connsiteX3" fmla="*/ 325581 w 938597"/>
              <a:gd name="connsiteY3" fmla="*/ 24918 h 444018"/>
              <a:gd name="connsiteX4" fmla="*/ 474807 w 938597"/>
              <a:gd name="connsiteY4" fmla="*/ 2376 h 444018"/>
              <a:gd name="connsiteX5" fmla="*/ 572532 w 938597"/>
              <a:gd name="connsiteY5" fmla="*/ 50211 h 444018"/>
              <a:gd name="connsiteX6" fmla="*/ 683684 w 938597"/>
              <a:gd name="connsiteY6" fmla="*/ 202930 h 444018"/>
              <a:gd name="connsiteX7" fmla="*/ 734362 w 938597"/>
              <a:gd name="connsiteY7" fmla="*/ 354523 h 444018"/>
              <a:gd name="connsiteX8" fmla="*/ 938597 w 938597"/>
              <a:gd name="connsiteY8" fmla="*/ 401658 h 444018"/>
              <a:gd name="connsiteX0" fmla="*/ 0 w 938597"/>
              <a:gd name="connsiteY0" fmla="*/ 444018 h 444018"/>
              <a:gd name="connsiteX1" fmla="*/ 108359 w 938597"/>
              <a:gd name="connsiteY1" fmla="*/ 352688 h 444018"/>
              <a:gd name="connsiteX2" fmla="*/ 198269 w 938597"/>
              <a:gd name="connsiteY2" fmla="*/ 117208 h 444018"/>
              <a:gd name="connsiteX3" fmla="*/ 325581 w 938597"/>
              <a:gd name="connsiteY3" fmla="*/ 24918 h 444018"/>
              <a:gd name="connsiteX4" fmla="*/ 474807 w 938597"/>
              <a:gd name="connsiteY4" fmla="*/ 2376 h 444018"/>
              <a:gd name="connsiteX5" fmla="*/ 572532 w 938597"/>
              <a:gd name="connsiteY5" fmla="*/ 50211 h 444018"/>
              <a:gd name="connsiteX6" fmla="*/ 683684 w 938597"/>
              <a:gd name="connsiteY6" fmla="*/ 202930 h 444018"/>
              <a:gd name="connsiteX7" fmla="*/ 739605 w 938597"/>
              <a:gd name="connsiteY7" fmla="*/ 393602 h 444018"/>
              <a:gd name="connsiteX8" fmla="*/ 938597 w 938597"/>
              <a:gd name="connsiteY8" fmla="*/ 401658 h 444018"/>
              <a:gd name="connsiteX0" fmla="*/ 0 w 938597"/>
              <a:gd name="connsiteY0" fmla="*/ 444018 h 444018"/>
              <a:gd name="connsiteX1" fmla="*/ 108359 w 938597"/>
              <a:gd name="connsiteY1" fmla="*/ 352688 h 444018"/>
              <a:gd name="connsiteX2" fmla="*/ 198269 w 938597"/>
              <a:gd name="connsiteY2" fmla="*/ 117208 h 444018"/>
              <a:gd name="connsiteX3" fmla="*/ 325581 w 938597"/>
              <a:gd name="connsiteY3" fmla="*/ 24918 h 444018"/>
              <a:gd name="connsiteX4" fmla="*/ 474807 w 938597"/>
              <a:gd name="connsiteY4" fmla="*/ 2376 h 444018"/>
              <a:gd name="connsiteX5" fmla="*/ 572532 w 938597"/>
              <a:gd name="connsiteY5" fmla="*/ 50211 h 444018"/>
              <a:gd name="connsiteX6" fmla="*/ 683684 w 938597"/>
              <a:gd name="connsiteY6" fmla="*/ 202930 h 444018"/>
              <a:gd name="connsiteX7" fmla="*/ 739605 w 938597"/>
              <a:gd name="connsiteY7" fmla="*/ 393602 h 444018"/>
              <a:gd name="connsiteX8" fmla="*/ 938597 w 938597"/>
              <a:gd name="connsiteY8" fmla="*/ 401658 h 444018"/>
              <a:gd name="connsiteX0" fmla="*/ 0 w 938597"/>
              <a:gd name="connsiteY0" fmla="*/ 444018 h 444018"/>
              <a:gd name="connsiteX1" fmla="*/ 108359 w 938597"/>
              <a:gd name="connsiteY1" fmla="*/ 352688 h 444018"/>
              <a:gd name="connsiteX2" fmla="*/ 198269 w 938597"/>
              <a:gd name="connsiteY2" fmla="*/ 117208 h 444018"/>
              <a:gd name="connsiteX3" fmla="*/ 325581 w 938597"/>
              <a:gd name="connsiteY3" fmla="*/ 24918 h 444018"/>
              <a:gd name="connsiteX4" fmla="*/ 474807 w 938597"/>
              <a:gd name="connsiteY4" fmla="*/ 2376 h 444018"/>
              <a:gd name="connsiteX5" fmla="*/ 572532 w 938597"/>
              <a:gd name="connsiteY5" fmla="*/ 50211 h 444018"/>
              <a:gd name="connsiteX6" fmla="*/ 683684 w 938597"/>
              <a:gd name="connsiteY6" fmla="*/ 202930 h 444018"/>
              <a:gd name="connsiteX7" fmla="*/ 726496 w 938597"/>
              <a:gd name="connsiteY7" fmla="*/ 354522 h 444018"/>
              <a:gd name="connsiteX8" fmla="*/ 938597 w 938597"/>
              <a:gd name="connsiteY8" fmla="*/ 401658 h 444018"/>
              <a:gd name="connsiteX0" fmla="*/ 0 w 825860"/>
              <a:gd name="connsiteY0" fmla="*/ 444018 h 444018"/>
              <a:gd name="connsiteX1" fmla="*/ 108359 w 825860"/>
              <a:gd name="connsiteY1" fmla="*/ 352688 h 444018"/>
              <a:gd name="connsiteX2" fmla="*/ 198269 w 825860"/>
              <a:gd name="connsiteY2" fmla="*/ 117208 h 444018"/>
              <a:gd name="connsiteX3" fmla="*/ 325581 w 825860"/>
              <a:gd name="connsiteY3" fmla="*/ 24918 h 444018"/>
              <a:gd name="connsiteX4" fmla="*/ 474807 w 825860"/>
              <a:gd name="connsiteY4" fmla="*/ 2376 h 444018"/>
              <a:gd name="connsiteX5" fmla="*/ 572532 w 825860"/>
              <a:gd name="connsiteY5" fmla="*/ 50211 h 444018"/>
              <a:gd name="connsiteX6" fmla="*/ 683684 w 825860"/>
              <a:gd name="connsiteY6" fmla="*/ 202930 h 444018"/>
              <a:gd name="connsiteX7" fmla="*/ 726496 w 825860"/>
              <a:gd name="connsiteY7" fmla="*/ 354522 h 444018"/>
              <a:gd name="connsiteX8" fmla="*/ 825860 w 825860"/>
              <a:gd name="connsiteY8" fmla="*/ 396075 h 444018"/>
              <a:gd name="connsiteX0" fmla="*/ 0 w 825860"/>
              <a:gd name="connsiteY0" fmla="*/ 444018 h 444018"/>
              <a:gd name="connsiteX1" fmla="*/ 108359 w 825860"/>
              <a:gd name="connsiteY1" fmla="*/ 352688 h 444018"/>
              <a:gd name="connsiteX2" fmla="*/ 198269 w 825860"/>
              <a:gd name="connsiteY2" fmla="*/ 117208 h 444018"/>
              <a:gd name="connsiteX3" fmla="*/ 325581 w 825860"/>
              <a:gd name="connsiteY3" fmla="*/ 24918 h 444018"/>
              <a:gd name="connsiteX4" fmla="*/ 474807 w 825860"/>
              <a:gd name="connsiteY4" fmla="*/ 2376 h 444018"/>
              <a:gd name="connsiteX5" fmla="*/ 572532 w 825860"/>
              <a:gd name="connsiteY5" fmla="*/ 50211 h 444018"/>
              <a:gd name="connsiteX6" fmla="*/ 683684 w 825860"/>
              <a:gd name="connsiteY6" fmla="*/ 202930 h 444018"/>
              <a:gd name="connsiteX7" fmla="*/ 729117 w 825860"/>
              <a:gd name="connsiteY7" fmla="*/ 376853 h 444018"/>
              <a:gd name="connsiteX8" fmla="*/ 825860 w 825860"/>
              <a:gd name="connsiteY8" fmla="*/ 396075 h 444018"/>
              <a:gd name="connsiteX0" fmla="*/ 0 w 823237"/>
              <a:gd name="connsiteY0" fmla="*/ 404938 h 404938"/>
              <a:gd name="connsiteX1" fmla="*/ 105736 w 823237"/>
              <a:gd name="connsiteY1" fmla="*/ 352688 h 404938"/>
              <a:gd name="connsiteX2" fmla="*/ 195646 w 823237"/>
              <a:gd name="connsiteY2" fmla="*/ 117208 h 404938"/>
              <a:gd name="connsiteX3" fmla="*/ 322958 w 823237"/>
              <a:gd name="connsiteY3" fmla="*/ 24918 h 404938"/>
              <a:gd name="connsiteX4" fmla="*/ 472184 w 823237"/>
              <a:gd name="connsiteY4" fmla="*/ 2376 h 404938"/>
              <a:gd name="connsiteX5" fmla="*/ 569909 w 823237"/>
              <a:gd name="connsiteY5" fmla="*/ 50211 h 404938"/>
              <a:gd name="connsiteX6" fmla="*/ 681061 w 823237"/>
              <a:gd name="connsiteY6" fmla="*/ 202930 h 404938"/>
              <a:gd name="connsiteX7" fmla="*/ 726494 w 823237"/>
              <a:gd name="connsiteY7" fmla="*/ 376853 h 404938"/>
              <a:gd name="connsiteX8" fmla="*/ 823237 w 823237"/>
              <a:gd name="connsiteY8" fmla="*/ 396075 h 404938"/>
              <a:gd name="connsiteX0" fmla="*/ 0 w 823237"/>
              <a:gd name="connsiteY0" fmla="*/ 404938 h 404938"/>
              <a:gd name="connsiteX1" fmla="*/ 105736 w 823237"/>
              <a:gd name="connsiteY1" fmla="*/ 352688 h 404938"/>
              <a:gd name="connsiteX2" fmla="*/ 195646 w 823237"/>
              <a:gd name="connsiteY2" fmla="*/ 117208 h 404938"/>
              <a:gd name="connsiteX3" fmla="*/ 322958 w 823237"/>
              <a:gd name="connsiteY3" fmla="*/ 24918 h 404938"/>
              <a:gd name="connsiteX4" fmla="*/ 472184 w 823237"/>
              <a:gd name="connsiteY4" fmla="*/ 2376 h 404938"/>
              <a:gd name="connsiteX5" fmla="*/ 569909 w 823237"/>
              <a:gd name="connsiteY5" fmla="*/ 50211 h 404938"/>
              <a:gd name="connsiteX6" fmla="*/ 644356 w 823237"/>
              <a:gd name="connsiteY6" fmla="*/ 116396 h 404938"/>
              <a:gd name="connsiteX7" fmla="*/ 726494 w 823237"/>
              <a:gd name="connsiteY7" fmla="*/ 376853 h 404938"/>
              <a:gd name="connsiteX8" fmla="*/ 823237 w 823237"/>
              <a:gd name="connsiteY8" fmla="*/ 396075 h 404938"/>
              <a:gd name="connsiteX0" fmla="*/ 0 w 823237"/>
              <a:gd name="connsiteY0" fmla="*/ 404938 h 404938"/>
              <a:gd name="connsiteX1" fmla="*/ 105736 w 823237"/>
              <a:gd name="connsiteY1" fmla="*/ 352688 h 404938"/>
              <a:gd name="connsiteX2" fmla="*/ 195646 w 823237"/>
              <a:gd name="connsiteY2" fmla="*/ 117208 h 404938"/>
              <a:gd name="connsiteX3" fmla="*/ 322958 w 823237"/>
              <a:gd name="connsiteY3" fmla="*/ 24918 h 404938"/>
              <a:gd name="connsiteX4" fmla="*/ 472184 w 823237"/>
              <a:gd name="connsiteY4" fmla="*/ 2376 h 404938"/>
              <a:gd name="connsiteX5" fmla="*/ 569909 w 823237"/>
              <a:gd name="connsiteY5" fmla="*/ 50211 h 404938"/>
              <a:gd name="connsiteX6" fmla="*/ 628626 w 823237"/>
              <a:gd name="connsiteY6" fmla="*/ 99647 h 404938"/>
              <a:gd name="connsiteX7" fmla="*/ 726494 w 823237"/>
              <a:gd name="connsiteY7" fmla="*/ 376853 h 404938"/>
              <a:gd name="connsiteX8" fmla="*/ 823237 w 823237"/>
              <a:gd name="connsiteY8" fmla="*/ 396075 h 404938"/>
              <a:gd name="connsiteX0" fmla="*/ 0 w 823237"/>
              <a:gd name="connsiteY0" fmla="*/ 404938 h 404938"/>
              <a:gd name="connsiteX1" fmla="*/ 105736 w 823237"/>
              <a:gd name="connsiteY1" fmla="*/ 352688 h 404938"/>
              <a:gd name="connsiteX2" fmla="*/ 195646 w 823237"/>
              <a:gd name="connsiteY2" fmla="*/ 117208 h 404938"/>
              <a:gd name="connsiteX3" fmla="*/ 322958 w 823237"/>
              <a:gd name="connsiteY3" fmla="*/ 24918 h 404938"/>
              <a:gd name="connsiteX4" fmla="*/ 472184 w 823237"/>
              <a:gd name="connsiteY4" fmla="*/ 2376 h 404938"/>
              <a:gd name="connsiteX5" fmla="*/ 564666 w 823237"/>
              <a:gd name="connsiteY5" fmla="*/ 33462 h 404938"/>
              <a:gd name="connsiteX6" fmla="*/ 628626 w 823237"/>
              <a:gd name="connsiteY6" fmla="*/ 99647 h 404938"/>
              <a:gd name="connsiteX7" fmla="*/ 726494 w 823237"/>
              <a:gd name="connsiteY7" fmla="*/ 376853 h 404938"/>
              <a:gd name="connsiteX8" fmla="*/ 823237 w 823237"/>
              <a:gd name="connsiteY8" fmla="*/ 396075 h 404938"/>
              <a:gd name="connsiteX0" fmla="*/ 0 w 823237"/>
              <a:gd name="connsiteY0" fmla="*/ 415315 h 415315"/>
              <a:gd name="connsiteX1" fmla="*/ 105736 w 823237"/>
              <a:gd name="connsiteY1" fmla="*/ 363065 h 415315"/>
              <a:gd name="connsiteX2" fmla="*/ 195646 w 823237"/>
              <a:gd name="connsiteY2" fmla="*/ 127585 h 415315"/>
              <a:gd name="connsiteX3" fmla="*/ 322958 w 823237"/>
              <a:gd name="connsiteY3" fmla="*/ 35295 h 415315"/>
              <a:gd name="connsiteX4" fmla="*/ 443344 w 823237"/>
              <a:gd name="connsiteY4" fmla="*/ 1587 h 415315"/>
              <a:gd name="connsiteX5" fmla="*/ 564666 w 823237"/>
              <a:gd name="connsiteY5" fmla="*/ 43839 h 415315"/>
              <a:gd name="connsiteX6" fmla="*/ 628626 w 823237"/>
              <a:gd name="connsiteY6" fmla="*/ 110024 h 415315"/>
              <a:gd name="connsiteX7" fmla="*/ 726494 w 823237"/>
              <a:gd name="connsiteY7" fmla="*/ 387230 h 415315"/>
              <a:gd name="connsiteX8" fmla="*/ 823237 w 823237"/>
              <a:gd name="connsiteY8" fmla="*/ 406452 h 415315"/>
              <a:gd name="connsiteX0" fmla="*/ 0 w 823237"/>
              <a:gd name="connsiteY0" fmla="*/ 415709 h 415709"/>
              <a:gd name="connsiteX1" fmla="*/ 105736 w 823237"/>
              <a:gd name="connsiteY1" fmla="*/ 363459 h 415709"/>
              <a:gd name="connsiteX2" fmla="*/ 195646 w 823237"/>
              <a:gd name="connsiteY2" fmla="*/ 127979 h 415709"/>
              <a:gd name="connsiteX3" fmla="*/ 296740 w 823237"/>
              <a:gd name="connsiteY3" fmla="*/ 30106 h 415709"/>
              <a:gd name="connsiteX4" fmla="*/ 443344 w 823237"/>
              <a:gd name="connsiteY4" fmla="*/ 1981 h 415709"/>
              <a:gd name="connsiteX5" fmla="*/ 564666 w 823237"/>
              <a:gd name="connsiteY5" fmla="*/ 44233 h 415709"/>
              <a:gd name="connsiteX6" fmla="*/ 628626 w 823237"/>
              <a:gd name="connsiteY6" fmla="*/ 110418 h 415709"/>
              <a:gd name="connsiteX7" fmla="*/ 726494 w 823237"/>
              <a:gd name="connsiteY7" fmla="*/ 387624 h 415709"/>
              <a:gd name="connsiteX8" fmla="*/ 823237 w 823237"/>
              <a:gd name="connsiteY8" fmla="*/ 406846 h 415709"/>
              <a:gd name="connsiteX0" fmla="*/ 0 w 823237"/>
              <a:gd name="connsiteY0" fmla="*/ 415709 h 415709"/>
              <a:gd name="connsiteX1" fmla="*/ 105736 w 823237"/>
              <a:gd name="connsiteY1" fmla="*/ 363459 h 415709"/>
              <a:gd name="connsiteX2" fmla="*/ 195646 w 823237"/>
              <a:gd name="connsiteY2" fmla="*/ 127979 h 415709"/>
              <a:gd name="connsiteX3" fmla="*/ 296740 w 823237"/>
              <a:gd name="connsiteY3" fmla="*/ 30106 h 415709"/>
              <a:gd name="connsiteX4" fmla="*/ 443344 w 823237"/>
              <a:gd name="connsiteY4" fmla="*/ 1981 h 415709"/>
              <a:gd name="connsiteX5" fmla="*/ 564666 w 823237"/>
              <a:gd name="connsiteY5" fmla="*/ 44233 h 415709"/>
              <a:gd name="connsiteX6" fmla="*/ 628626 w 823237"/>
              <a:gd name="connsiteY6" fmla="*/ 110418 h 415709"/>
              <a:gd name="connsiteX7" fmla="*/ 726494 w 823237"/>
              <a:gd name="connsiteY7" fmla="*/ 387624 h 415709"/>
              <a:gd name="connsiteX8" fmla="*/ 823237 w 823237"/>
              <a:gd name="connsiteY8" fmla="*/ 406846 h 415709"/>
              <a:gd name="connsiteX0" fmla="*/ 0 w 823237"/>
              <a:gd name="connsiteY0" fmla="*/ 415709 h 415709"/>
              <a:gd name="connsiteX1" fmla="*/ 105736 w 823237"/>
              <a:gd name="connsiteY1" fmla="*/ 363459 h 415709"/>
              <a:gd name="connsiteX2" fmla="*/ 195646 w 823237"/>
              <a:gd name="connsiteY2" fmla="*/ 127979 h 415709"/>
              <a:gd name="connsiteX3" fmla="*/ 296740 w 823237"/>
              <a:gd name="connsiteY3" fmla="*/ 30106 h 415709"/>
              <a:gd name="connsiteX4" fmla="*/ 443344 w 823237"/>
              <a:gd name="connsiteY4" fmla="*/ 1981 h 415709"/>
              <a:gd name="connsiteX5" fmla="*/ 564666 w 823237"/>
              <a:gd name="connsiteY5" fmla="*/ 44233 h 415709"/>
              <a:gd name="connsiteX6" fmla="*/ 628626 w 823237"/>
              <a:gd name="connsiteY6" fmla="*/ 110418 h 415709"/>
              <a:gd name="connsiteX7" fmla="*/ 716007 w 823237"/>
              <a:gd name="connsiteY7" fmla="*/ 356918 h 415709"/>
              <a:gd name="connsiteX8" fmla="*/ 823237 w 823237"/>
              <a:gd name="connsiteY8" fmla="*/ 406846 h 415709"/>
              <a:gd name="connsiteX0" fmla="*/ 0 w 823237"/>
              <a:gd name="connsiteY0" fmla="*/ 415709 h 415709"/>
              <a:gd name="connsiteX1" fmla="*/ 105736 w 823237"/>
              <a:gd name="connsiteY1" fmla="*/ 363459 h 415709"/>
              <a:gd name="connsiteX2" fmla="*/ 195646 w 823237"/>
              <a:gd name="connsiteY2" fmla="*/ 127979 h 415709"/>
              <a:gd name="connsiteX3" fmla="*/ 296740 w 823237"/>
              <a:gd name="connsiteY3" fmla="*/ 30106 h 415709"/>
              <a:gd name="connsiteX4" fmla="*/ 443344 w 823237"/>
              <a:gd name="connsiteY4" fmla="*/ 1981 h 415709"/>
              <a:gd name="connsiteX5" fmla="*/ 564666 w 823237"/>
              <a:gd name="connsiteY5" fmla="*/ 44233 h 415709"/>
              <a:gd name="connsiteX6" fmla="*/ 628626 w 823237"/>
              <a:gd name="connsiteY6" fmla="*/ 110418 h 415709"/>
              <a:gd name="connsiteX7" fmla="*/ 716007 w 823237"/>
              <a:gd name="connsiteY7" fmla="*/ 356918 h 415709"/>
              <a:gd name="connsiteX8" fmla="*/ 823237 w 823237"/>
              <a:gd name="connsiteY8" fmla="*/ 406846 h 415709"/>
              <a:gd name="connsiteX0" fmla="*/ 0 w 823237"/>
              <a:gd name="connsiteY0" fmla="*/ 415709 h 415709"/>
              <a:gd name="connsiteX1" fmla="*/ 124087 w 823237"/>
              <a:gd name="connsiteY1" fmla="*/ 335546 h 415709"/>
              <a:gd name="connsiteX2" fmla="*/ 195646 w 823237"/>
              <a:gd name="connsiteY2" fmla="*/ 127979 h 415709"/>
              <a:gd name="connsiteX3" fmla="*/ 296740 w 823237"/>
              <a:gd name="connsiteY3" fmla="*/ 30106 h 415709"/>
              <a:gd name="connsiteX4" fmla="*/ 443344 w 823237"/>
              <a:gd name="connsiteY4" fmla="*/ 1981 h 415709"/>
              <a:gd name="connsiteX5" fmla="*/ 564666 w 823237"/>
              <a:gd name="connsiteY5" fmla="*/ 44233 h 415709"/>
              <a:gd name="connsiteX6" fmla="*/ 628626 w 823237"/>
              <a:gd name="connsiteY6" fmla="*/ 110418 h 415709"/>
              <a:gd name="connsiteX7" fmla="*/ 716007 w 823237"/>
              <a:gd name="connsiteY7" fmla="*/ 356918 h 415709"/>
              <a:gd name="connsiteX8" fmla="*/ 823237 w 823237"/>
              <a:gd name="connsiteY8" fmla="*/ 406846 h 415709"/>
              <a:gd name="connsiteX0" fmla="*/ 0 w 823237"/>
              <a:gd name="connsiteY0" fmla="*/ 413728 h 413728"/>
              <a:gd name="connsiteX1" fmla="*/ 124087 w 823237"/>
              <a:gd name="connsiteY1" fmla="*/ 333565 h 413728"/>
              <a:gd name="connsiteX2" fmla="*/ 195646 w 823237"/>
              <a:gd name="connsiteY2" fmla="*/ 125998 h 413728"/>
              <a:gd name="connsiteX3" fmla="*/ 296740 w 823237"/>
              <a:gd name="connsiteY3" fmla="*/ 28125 h 413728"/>
              <a:gd name="connsiteX4" fmla="*/ 443344 w 823237"/>
              <a:gd name="connsiteY4" fmla="*/ 0 h 413728"/>
              <a:gd name="connsiteX5" fmla="*/ 564666 w 823237"/>
              <a:gd name="connsiteY5" fmla="*/ 42252 h 413728"/>
              <a:gd name="connsiteX6" fmla="*/ 628626 w 823237"/>
              <a:gd name="connsiteY6" fmla="*/ 108437 h 413728"/>
              <a:gd name="connsiteX7" fmla="*/ 716007 w 823237"/>
              <a:gd name="connsiteY7" fmla="*/ 354937 h 413728"/>
              <a:gd name="connsiteX8" fmla="*/ 823237 w 823237"/>
              <a:gd name="connsiteY8" fmla="*/ 404865 h 413728"/>
              <a:gd name="connsiteX0" fmla="*/ 0 w 823237"/>
              <a:gd name="connsiteY0" fmla="*/ 413728 h 413728"/>
              <a:gd name="connsiteX1" fmla="*/ 124087 w 823237"/>
              <a:gd name="connsiteY1" fmla="*/ 333565 h 413728"/>
              <a:gd name="connsiteX2" fmla="*/ 195646 w 823237"/>
              <a:gd name="connsiteY2" fmla="*/ 125998 h 413728"/>
              <a:gd name="connsiteX3" fmla="*/ 296740 w 823237"/>
              <a:gd name="connsiteY3" fmla="*/ 28125 h 413728"/>
              <a:gd name="connsiteX4" fmla="*/ 443344 w 823237"/>
              <a:gd name="connsiteY4" fmla="*/ 0 h 413728"/>
              <a:gd name="connsiteX5" fmla="*/ 564666 w 823237"/>
              <a:gd name="connsiteY5" fmla="*/ 42252 h 413728"/>
              <a:gd name="connsiteX6" fmla="*/ 628626 w 823237"/>
              <a:gd name="connsiteY6" fmla="*/ 108437 h 413728"/>
              <a:gd name="connsiteX7" fmla="*/ 716007 w 823237"/>
              <a:gd name="connsiteY7" fmla="*/ 354937 h 413728"/>
              <a:gd name="connsiteX8" fmla="*/ 823237 w 823237"/>
              <a:gd name="connsiteY8" fmla="*/ 404865 h 413728"/>
              <a:gd name="connsiteX0" fmla="*/ 0 w 823237"/>
              <a:gd name="connsiteY0" fmla="*/ 413728 h 413728"/>
              <a:gd name="connsiteX1" fmla="*/ 124087 w 823237"/>
              <a:gd name="connsiteY1" fmla="*/ 333565 h 413728"/>
              <a:gd name="connsiteX2" fmla="*/ 195646 w 823237"/>
              <a:gd name="connsiteY2" fmla="*/ 125998 h 413728"/>
              <a:gd name="connsiteX3" fmla="*/ 296740 w 823237"/>
              <a:gd name="connsiteY3" fmla="*/ 28125 h 413728"/>
              <a:gd name="connsiteX4" fmla="*/ 443344 w 823237"/>
              <a:gd name="connsiteY4" fmla="*/ 0 h 413728"/>
              <a:gd name="connsiteX5" fmla="*/ 564666 w 823237"/>
              <a:gd name="connsiteY5" fmla="*/ 42252 h 413728"/>
              <a:gd name="connsiteX6" fmla="*/ 628626 w 823237"/>
              <a:gd name="connsiteY6" fmla="*/ 108437 h 413728"/>
              <a:gd name="connsiteX7" fmla="*/ 716007 w 823237"/>
              <a:gd name="connsiteY7" fmla="*/ 354937 h 413728"/>
              <a:gd name="connsiteX8" fmla="*/ 823237 w 823237"/>
              <a:gd name="connsiteY8" fmla="*/ 404865 h 413728"/>
              <a:gd name="connsiteX0" fmla="*/ 0 w 823237"/>
              <a:gd name="connsiteY0" fmla="*/ 413728 h 413728"/>
              <a:gd name="connsiteX1" fmla="*/ 124087 w 823237"/>
              <a:gd name="connsiteY1" fmla="*/ 333565 h 413728"/>
              <a:gd name="connsiteX2" fmla="*/ 195646 w 823237"/>
              <a:gd name="connsiteY2" fmla="*/ 125998 h 413728"/>
              <a:gd name="connsiteX3" fmla="*/ 296740 w 823237"/>
              <a:gd name="connsiteY3" fmla="*/ 28125 h 413728"/>
              <a:gd name="connsiteX4" fmla="*/ 443344 w 823237"/>
              <a:gd name="connsiteY4" fmla="*/ 0 h 413728"/>
              <a:gd name="connsiteX5" fmla="*/ 564666 w 823237"/>
              <a:gd name="connsiteY5" fmla="*/ 42252 h 413728"/>
              <a:gd name="connsiteX6" fmla="*/ 628626 w 823237"/>
              <a:gd name="connsiteY6" fmla="*/ 108437 h 413728"/>
              <a:gd name="connsiteX7" fmla="*/ 716007 w 823237"/>
              <a:gd name="connsiteY7" fmla="*/ 354937 h 413728"/>
              <a:gd name="connsiteX8" fmla="*/ 823237 w 823237"/>
              <a:gd name="connsiteY8" fmla="*/ 404865 h 413728"/>
              <a:gd name="connsiteX0" fmla="*/ 0 w 823237"/>
              <a:gd name="connsiteY0" fmla="*/ 413728 h 413728"/>
              <a:gd name="connsiteX1" fmla="*/ 124087 w 823237"/>
              <a:gd name="connsiteY1" fmla="*/ 333565 h 413728"/>
              <a:gd name="connsiteX2" fmla="*/ 195646 w 823237"/>
              <a:gd name="connsiteY2" fmla="*/ 125998 h 413728"/>
              <a:gd name="connsiteX3" fmla="*/ 296740 w 823237"/>
              <a:gd name="connsiteY3" fmla="*/ 28125 h 413728"/>
              <a:gd name="connsiteX4" fmla="*/ 443344 w 823237"/>
              <a:gd name="connsiteY4" fmla="*/ 0 h 413728"/>
              <a:gd name="connsiteX5" fmla="*/ 575153 w 823237"/>
              <a:gd name="connsiteY5" fmla="*/ 39460 h 413728"/>
              <a:gd name="connsiteX6" fmla="*/ 628626 w 823237"/>
              <a:gd name="connsiteY6" fmla="*/ 108437 h 413728"/>
              <a:gd name="connsiteX7" fmla="*/ 716007 w 823237"/>
              <a:gd name="connsiteY7" fmla="*/ 354937 h 413728"/>
              <a:gd name="connsiteX8" fmla="*/ 823237 w 823237"/>
              <a:gd name="connsiteY8" fmla="*/ 404865 h 413728"/>
              <a:gd name="connsiteX0" fmla="*/ 0 w 823237"/>
              <a:gd name="connsiteY0" fmla="*/ 413728 h 413728"/>
              <a:gd name="connsiteX1" fmla="*/ 124087 w 823237"/>
              <a:gd name="connsiteY1" fmla="*/ 333565 h 413728"/>
              <a:gd name="connsiteX2" fmla="*/ 195646 w 823237"/>
              <a:gd name="connsiteY2" fmla="*/ 125998 h 413728"/>
              <a:gd name="connsiteX3" fmla="*/ 296740 w 823237"/>
              <a:gd name="connsiteY3" fmla="*/ 28125 h 413728"/>
              <a:gd name="connsiteX4" fmla="*/ 443344 w 823237"/>
              <a:gd name="connsiteY4" fmla="*/ 0 h 413728"/>
              <a:gd name="connsiteX5" fmla="*/ 575153 w 823237"/>
              <a:gd name="connsiteY5" fmla="*/ 39460 h 413728"/>
              <a:gd name="connsiteX6" fmla="*/ 628626 w 823237"/>
              <a:gd name="connsiteY6" fmla="*/ 108437 h 413728"/>
              <a:gd name="connsiteX7" fmla="*/ 716007 w 823237"/>
              <a:gd name="connsiteY7" fmla="*/ 354937 h 413728"/>
              <a:gd name="connsiteX8" fmla="*/ 823237 w 823237"/>
              <a:gd name="connsiteY8" fmla="*/ 404865 h 41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237" h="413728">
                <a:moveTo>
                  <a:pt x="0" y="413728"/>
                </a:moveTo>
                <a:cubicBezTo>
                  <a:pt x="104293" y="376687"/>
                  <a:pt x="91479" y="381520"/>
                  <a:pt x="124087" y="333565"/>
                </a:cubicBezTo>
                <a:cubicBezTo>
                  <a:pt x="156695" y="285610"/>
                  <a:pt x="166871" y="176905"/>
                  <a:pt x="195646" y="125998"/>
                </a:cubicBezTo>
                <a:cubicBezTo>
                  <a:pt x="224421" y="75091"/>
                  <a:pt x="255457" y="49125"/>
                  <a:pt x="296740" y="28125"/>
                </a:cubicBezTo>
                <a:cubicBezTo>
                  <a:pt x="338023" y="7125"/>
                  <a:pt x="400001" y="903"/>
                  <a:pt x="443344" y="0"/>
                </a:cubicBezTo>
                <a:cubicBezTo>
                  <a:pt x="497176" y="7472"/>
                  <a:pt x="549516" y="21387"/>
                  <a:pt x="575153" y="39460"/>
                </a:cubicBezTo>
                <a:cubicBezTo>
                  <a:pt x="600790" y="57533"/>
                  <a:pt x="605150" y="55858"/>
                  <a:pt x="628626" y="108437"/>
                </a:cubicBezTo>
                <a:cubicBezTo>
                  <a:pt x="652102" y="161017"/>
                  <a:pt x="695370" y="304137"/>
                  <a:pt x="716007" y="354937"/>
                </a:cubicBezTo>
                <a:cubicBezTo>
                  <a:pt x="775971" y="388990"/>
                  <a:pt x="819268" y="396927"/>
                  <a:pt x="823237" y="404865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5349401" y="4534032"/>
            <a:ext cx="1368931" cy="338554"/>
            <a:chOff x="508021" y="7841865"/>
            <a:chExt cx="1368931" cy="338554"/>
          </a:xfrm>
        </p:grpSpPr>
        <p:sp>
          <p:nvSpPr>
            <p:cNvPr id="85" name="TextBox 84"/>
            <p:cNvSpPr txBox="1"/>
            <p:nvPr/>
          </p:nvSpPr>
          <p:spPr>
            <a:xfrm>
              <a:off x="508021" y="7841865"/>
              <a:ext cx="6367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EVEN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40239" y="7841865"/>
              <a:ext cx="6367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EVEN</a:t>
              </a:r>
              <a:endParaRPr lang="en-US" sz="16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9827585" y="4173279"/>
            <a:ext cx="2320425" cy="971247"/>
            <a:chOff x="5574575" y="7864376"/>
            <a:chExt cx="1609725" cy="971247"/>
          </a:xfrm>
        </p:grpSpPr>
        <p:sp>
          <p:nvSpPr>
            <p:cNvPr id="88" name="TextBox 87"/>
            <p:cNvSpPr txBox="1"/>
            <p:nvPr/>
          </p:nvSpPr>
          <p:spPr>
            <a:xfrm>
              <a:off x="5821700" y="7864376"/>
              <a:ext cx="1105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 MODE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74575" y="8235091"/>
              <a:ext cx="1609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(excess # of </a:t>
              </a:r>
              <a:r>
                <a:rPr lang="en-US" sz="1600" dirty="0" err="1" smtClean="0"/>
                <a:t>qp’s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74575" y="8497069"/>
              <a:ext cx="1609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u="sng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894764" y="5234641"/>
            <a:ext cx="2956038" cy="1535855"/>
            <a:chOff x="2407597" y="5248699"/>
            <a:chExt cx="2956038" cy="1535855"/>
          </a:xfrm>
        </p:grpSpPr>
        <p:grpSp>
          <p:nvGrpSpPr>
            <p:cNvPr id="92" name="Group 91"/>
            <p:cNvGrpSpPr/>
            <p:nvPr/>
          </p:nvGrpSpPr>
          <p:grpSpPr>
            <a:xfrm>
              <a:off x="2407597" y="5248699"/>
              <a:ext cx="2956038" cy="1535855"/>
              <a:chOff x="1231500" y="3268774"/>
              <a:chExt cx="2956038" cy="1535855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V="1">
                <a:off x="2725900" y="3565512"/>
                <a:ext cx="570" cy="123911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231500" y="4338723"/>
                <a:ext cx="2956038" cy="859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625605" y="3268774"/>
                    <a:ext cx="27456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5605" y="3268774"/>
                    <a:ext cx="274562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5556" r="-6667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7" name="Straight Connector 96"/>
              <p:cNvCxnSpPr/>
              <p:nvPr/>
            </p:nvCxnSpPr>
            <p:spPr>
              <a:xfrm>
                <a:off x="2037518" y="4219239"/>
                <a:ext cx="0" cy="19002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443765" y="4219239"/>
                <a:ext cx="0" cy="19002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9" name="Freeform 98"/>
              <p:cNvSpPr/>
              <p:nvPr/>
            </p:nvSpPr>
            <p:spPr>
              <a:xfrm flipV="1">
                <a:off x="1533526" y="4028905"/>
                <a:ext cx="981074" cy="597045"/>
              </a:xfrm>
              <a:custGeom>
                <a:avLst/>
                <a:gdLst>
                  <a:gd name="connsiteX0" fmla="*/ 0 w 1038225"/>
                  <a:gd name="connsiteY0" fmla="*/ 419100 h 438150"/>
                  <a:gd name="connsiteX1" fmla="*/ 95250 w 1038225"/>
                  <a:gd name="connsiteY1" fmla="*/ 171450 h 438150"/>
                  <a:gd name="connsiteX2" fmla="*/ 295275 w 1038225"/>
                  <a:gd name="connsiteY2" fmla="*/ 47625 h 438150"/>
                  <a:gd name="connsiteX3" fmla="*/ 514350 w 1038225"/>
                  <a:gd name="connsiteY3" fmla="*/ 0 h 438150"/>
                  <a:gd name="connsiteX4" fmla="*/ 742950 w 1038225"/>
                  <a:gd name="connsiteY4" fmla="*/ 47625 h 438150"/>
                  <a:gd name="connsiteX5" fmla="*/ 914400 w 1038225"/>
                  <a:gd name="connsiteY5" fmla="*/ 133350 h 438150"/>
                  <a:gd name="connsiteX6" fmla="*/ 1009650 w 1038225"/>
                  <a:gd name="connsiteY6" fmla="*/ 371475 h 438150"/>
                  <a:gd name="connsiteX7" fmla="*/ 1038225 w 1038225"/>
                  <a:gd name="connsiteY7" fmla="*/ 438150 h 438150"/>
                  <a:gd name="connsiteX0" fmla="*/ 0 w 1038225"/>
                  <a:gd name="connsiteY0" fmla="*/ 432181 h 611129"/>
                  <a:gd name="connsiteX1" fmla="*/ 113602 w 1038225"/>
                  <a:gd name="connsiteY1" fmla="*/ 603243 h 611129"/>
                  <a:gd name="connsiteX2" fmla="*/ 295275 w 1038225"/>
                  <a:gd name="connsiteY2" fmla="*/ 60706 h 611129"/>
                  <a:gd name="connsiteX3" fmla="*/ 514350 w 1038225"/>
                  <a:gd name="connsiteY3" fmla="*/ 13081 h 611129"/>
                  <a:gd name="connsiteX4" fmla="*/ 742950 w 1038225"/>
                  <a:gd name="connsiteY4" fmla="*/ 60706 h 611129"/>
                  <a:gd name="connsiteX5" fmla="*/ 914400 w 1038225"/>
                  <a:gd name="connsiteY5" fmla="*/ 146431 h 611129"/>
                  <a:gd name="connsiteX6" fmla="*/ 1009650 w 1038225"/>
                  <a:gd name="connsiteY6" fmla="*/ 384556 h 611129"/>
                  <a:gd name="connsiteX7" fmla="*/ 1038225 w 1038225"/>
                  <a:gd name="connsiteY7" fmla="*/ 451231 h 611129"/>
                  <a:gd name="connsiteX0" fmla="*/ 0 w 1038225"/>
                  <a:gd name="connsiteY0" fmla="*/ 461363 h 776686"/>
                  <a:gd name="connsiteX1" fmla="*/ 113602 w 1038225"/>
                  <a:gd name="connsiteY1" fmla="*/ 632425 h 776686"/>
                  <a:gd name="connsiteX2" fmla="*/ 258570 w 1038225"/>
                  <a:gd name="connsiteY2" fmla="*/ 745871 h 776686"/>
                  <a:gd name="connsiteX3" fmla="*/ 514350 w 1038225"/>
                  <a:gd name="connsiteY3" fmla="*/ 42263 h 776686"/>
                  <a:gd name="connsiteX4" fmla="*/ 742950 w 1038225"/>
                  <a:gd name="connsiteY4" fmla="*/ 89888 h 776686"/>
                  <a:gd name="connsiteX5" fmla="*/ 914400 w 1038225"/>
                  <a:gd name="connsiteY5" fmla="*/ 175613 h 776686"/>
                  <a:gd name="connsiteX6" fmla="*/ 1009650 w 1038225"/>
                  <a:gd name="connsiteY6" fmla="*/ 413738 h 776686"/>
                  <a:gd name="connsiteX7" fmla="*/ 1038225 w 1038225"/>
                  <a:gd name="connsiteY7" fmla="*/ 480413 h 776686"/>
                  <a:gd name="connsiteX0" fmla="*/ 0 w 1038225"/>
                  <a:gd name="connsiteY0" fmla="*/ 373528 h 675374"/>
                  <a:gd name="connsiteX1" fmla="*/ 113602 w 1038225"/>
                  <a:gd name="connsiteY1" fmla="*/ 544590 h 675374"/>
                  <a:gd name="connsiteX2" fmla="*/ 258570 w 1038225"/>
                  <a:gd name="connsiteY2" fmla="*/ 658036 h 675374"/>
                  <a:gd name="connsiteX3" fmla="*/ 700496 w 1038225"/>
                  <a:gd name="connsiteY3" fmla="*/ 160992 h 675374"/>
                  <a:gd name="connsiteX4" fmla="*/ 742950 w 1038225"/>
                  <a:gd name="connsiteY4" fmla="*/ 2053 h 675374"/>
                  <a:gd name="connsiteX5" fmla="*/ 914400 w 1038225"/>
                  <a:gd name="connsiteY5" fmla="*/ 87778 h 675374"/>
                  <a:gd name="connsiteX6" fmla="*/ 1009650 w 1038225"/>
                  <a:gd name="connsiteY6" fmla="*/ 325903 h 675374"/>
                  <a:gd name="connsiteX7" fmla="*/ 1038225 w 1038225"/>
                  <a:gd name="connsiteY7" fmla="*/ 392578 h 675374"/>
                  <a:gd name="connsiteX0" fmla="*/ 0 w 1038225"/>
                  <a:gd name="connsiteY0" fmla="*/ 373528 h 675375"/>
                  <a:gd name="connsiteX1" fmla="*/ 113602 w 1038225"/>
                  <a:gd name="connsiteY1" fmla="*/ 544590 h 675375"/>
                  <a:gd name="connsiteX2" fmla="*/ 316250 w 1038225"/>
                  <a:gd name="connsiteY2" fmla="*/ 658036 h 675375"/>
                  <a:gd name="connsiteX3" fmla="*/ 700496 w 1038225"/>
                  <a:gd name="connsiteY3" fmla="*/ 160992 h 675375"/>
                  <a:gd name="connsiteX4" fmla="*/ 742950 w 1038225"/>
                  <a:gd name="connsiteY4" fmla="*/ 2053 h 675375"/>
                  <a:gd name="connsiteX5" fmla="*/ 914400 w 1038225"/>
                  <a:gd name="connsiteY5" fmla="*/ 87778 h 675375"/>
                  <a:gd name="connsiteX6" fmla="*/ 1009650 w 1038225"/>
                  <a:gd name="connsiteY6" fmla="*/ 325903 h 675375"/>
                  <a:gd name="connsiteX7" fmla="*/ 1038225 w 1038225"/>
                  <a:gd name="connsiteY7" fmla="*/ 392578 h 675375"/>
                  <a:gd name="connsiteX0" fmla="*/ 0 w 1038225"/>
                  <a:gd name="connsiteY0" fmla="*/ 374043 h 675194"/>
                  <a:gd name="connsiteX1" fmla="*/ 113602 w 1038225"/>
                  <a:gd name="connsiteY1" fmla="*/ 545105 h 675194"/>
                  <a:gd name="connsiteX2" fmla="*/ 316250 w 1038225"/>
                  <a:gd name="connsiteY2" fmla="*/ 658551 h 675194"/>
                  <a:gd name="connsiteX3" fmla="*/ 640195 w 1038225"/>
                  <a:gd name="connsiteY3" fmla="*/ 172672 h 675194"/>
                  <a:gd name="connsiteX4" fmla="*/ 742950 w 1038225"/>
                  <a:gd name="connsiteY4" fmla="*/ 2568 h 675194"/>
                  <a:gd name="connsiteX5" fmla="*/ 914400 w 1038225"/>
                  <a:gd name="connsiteY5" fmla="*/ 88293 h 675194"/>
                  <a:gd name="connsiteX6" fmla="*/ 1009650 w 1038225"/>
                  <a:gd name="connsiteY6" fmla="*/ 326418 h 675194"/>
                  <a:gd name="connsiteX7" fmla="*/ 1038225 w 1038225"/>
                  <a:gd name="connsiteY7" fmla="*/ 393093 h 675194"/>
                  <a:gd name="connsiteX0" fmla="*/ 0 w 1038225"/>
                  <a:gd name="connsiteY0" fmla="*/ 358059 h 659212"/>
                  <a:gd name="connsiteX1" fmla="*/ 113602 w 1038225"/>
                  <a:gd name="connsiteY1" fmla="*/ 529121 h 659212"/>
                  <a:gd name="connsiteX2" fmla="*/ 316250 w 1038225"/>
                  <a:gd name="connsiteY2" fmla="*/ 642567 h 659212"/>
                  <a:gd name="connsiteX3" fmla="*/ 640195 w 1038225"/>
                  <a:gd name="connsiteY3" fmla="*/ 156688 h 659212"/>
                  <a:gd name="connsiteX4" fmla="*/ 766546 w 1038225"/>
                  <a:gd name="connsiteY4" fmla="*/ 3333 h 659212"/>
                  <a:gd name="connsiteX5" fmla="*/ 914400 w 1038225"/>
                  <a:gd name="connsiteY5" fmla="*/ 72309 h 659212"/>
                  <a:gd name="connsiteX6" fmla="*/ 1009650 w 1038225"/>
                  <a:gd name="connsiteY6" fmla="*/ 310434 h 659212"/>
                  <a:gd name="connsiteX7" fmla="*/ 1038225 w 1038225"/>
                  <a:gd name="connsiteY7" fmla="*/ 377109 h 659212"/>
                  <a:gd name="connsiteX0" fmla="*/ 0 w 1069686"/>
                  <a:gd name="connsiteY0" fmla="*/ 358059 h 659211"/>
                  <a:gd name="connsiteX1" fmla="*/ 113602 w 1069686"/>
                  <a:gd name="connsiteY1" fmla="*/ 529121 h 659211"/>
                  <a:gd name="connsiteX2" fmla="*/ 316250 w 1069686"/>
                  <a:gd name="connsiteY2" fmla="*/ 642567 h 659211"/>
                  <a:gd name="connsiteX3" fmla="*/ 640195 w 1069686"/>
                  <a:gd name="connsiteY3" fmla="*/ 156688 h 659211"/>
                  <a:gd name="connsiteX4" fmla="*/ 766546 w 1069686"/>
                  <a:gd name="connsiteY4" fmla="*/ 3333 h 659211"/>
                  <a:gd name="connsiteX5" fmla="*/ 914400 w 1069686"/>
                  <a:gd name="connsiteY5" fmla="*/ 72309 h 659211"/>
                  <a:gd name="connsiteX6" fmla="*/ 1009650 w 1069686"/>
                  <a:gd name="connsiteY6" fmla="*/ 310434 h 659211"/>
                  <a:gd name="connsiteX7" fmla="*/ 1069686 w 1069686"/>
                  <a:gd name="connsiteY7" fmla="*/ 354778 h 659211"/>
                  <a:gd name="connsiteX0" fmla="*/ 0 w 1069686"/>
                  <a:gd name="connsiteY0" fmla="*/ 357655 h 658807"/>
                  <a:gd name="connsiteX1" fmla="*/ 113602 w 1069686"/>
                  <a:gd name="connsiteY1" fmla="*/ 528717 h 658807"/>
                  <a:gd name="connsiteX2" fmla="*/ 316250 w 1069686"/>
                  <a:gd name="connsiteY2" fmla="*/ 642163 h 658807"/>
                  <a:gd name="connsiteX3" fmla="*/ 640195 w 1069686"/>
                  <a:gd name="connsiteY3" fmla="*/ 156284 h 658807"/>
                  <a:gd name="connsiteX4" fmla="*/ 766546 w 1069686"/>
                  <a:gd name="connsiteY4" fmla="*/ 2929 h 658807"/>
                  <a:gd name="connsiteX5" fmla="*/ 914400 w 1069686"/>
                  <a:gd name="connsiteY5" fmla="*/ 71905 h 658807"/>
                  <a:gd name="connsiteX6" fmla="*/ 996540 w 1069686"/>
                  <a:gd name="connsiteY6" fmla="*/ 268159 h 658807"/>
                  <a:gd name="connsiteX7" fmla="*/ 1069686 w 1069686"/>
                  <a:gd name="connsiteY7" fmla="*/ 354374 h 658807"/>
                  <a:gd name="connsiteX0" fmla="*/ 0 w 1069686"/>
                  <a:gd name="connsiteY0" fmla="*/ 357108 h 658260"/>
                  <a:gd name="connsiteX1" fmla="*/ 113602 w 1069686"/>
                  <a:gd name="connsiteY1" fmla="*/ 528170 h 658260"/>
                  <a:gd name="connsiteX2" fmla="*/ 316250 w 1069686"/>
                  <a:gd name="connsiteY2" fmla="*/ 641616 h 658260"/>
                  <a:gd name="connsiteX3" fmla="*/ 640195 w 1069686"/>
                  <a:gd name="connsiteY3" fmla="*/ 155737 h 658260"/>
                  <a:gd name="connsiteX4" fmla="*/ 766546 w 1069686"/>
                  <a:gd name="connsiteY4" fmla="*/ 2382 h 658260"/>
                  <a:gd name="connsiteX5" fmla="*/ 924888 w 1069686"/>
                  <a:gd name="connsiteY5" fmla="*/ 76940 h 658260"/>
                  <a:gd name="connsiteX6" fmla="*/ 996540 w 1069686"/>
                  <a:gd name="connsiteY6" fmla="*/ 267612 h 658260"/>
                  <a:gd name="connsiteX7" fmla="*/ 1069686 w 1069686"/>
                  <a:gd name="connsiteY7" fmla="*/ 353827 h 658260"/>
                  <a:gd name="connsiteX0" fmla="*/ 0 w 1069686"/>
                  <a:gd name="connsiteY0" fmla="*/ 362506 h 663658"/>
                  <a:gd name="connsiteX1" fmla="*/ 113602 w 1069686"/>
                  <a:gd name="connsiteY1" fmla="*/ 533568 h 663658"/>
                  <a:gd name="connsiteX2" fmla="*/ 316250 w 1069686"/>
                  <a:gd name="connsiteY2" fmla="*/ 647014 h 663658"/>
                  <a:gd name="connsiteX3" fmla="*/ 640195 w 1069686"/>
                  <a:gd name="connsiteY3" fmla="*/ 161135 h 663658"/>
                  <a:gd name="connsiteX4" fmla="*/ 795385 w 1069686"/>
                  <a:gd name="connsiteY4" fmla="*/ 2197 h 663658"/>
                  <a:gd name="connsiteX5" fmla="*/ 924888 w 1069686"/>
                  <a:gd name="connsiteY5" fmla="*/ 82338 h 663658"/>
                  <a:gd name="connsiteX6" fmla="*/ 996540 w 1069686"/>
                  <a:gd name="connsiteY6" fmla="*/ 273010 h 663658"/>
                  <a:gd name="connsiteX7" fmla="*/ 1069686 w 1069686"/>
                  <a:gd name="connsiteY7" fmla="*/ 359225 h 663658"/>
                  <a:gd name="connsiteX0" fmla="*/ 0 w 1069686"/>
                  <a:gd name="connsiteY0" fmla="*/ 360697 h 661849"/>
                  <a:gd name="connsiteX1" fmla="*/ 113602 w 1069686"/>
                  <a:gd name="connsiteY1" fmla="*/ 531759 h 661849"/>
                  <a:gd name="connsiteX2" fmla="*/ 316250 w 1069686"/>
                  <a:gd name="connsiteY2" fmla="*/ 645205 h 661849"/>
                  <a:gd name="connsiteX3" fmla="*/ 640195 w 1069686"/>
                  <a:gd name="connsiteY3" fmla="*/ 159326 h 661849"/>
                  <a:gd name="connsiteX4" fmla="*/ 795385 w 1069686"/>
                  <a:gd name="connsiteY4" fmla="*/ 388 h 661849"/>
                  <a:gd name="connsiteX5" fmla="*/ 924888 w 1069686"/>
                  <a:gd name="connsiteY5" fmla="*/ 80529 h 661849"/>
                  <a:gd name="connsiteX6" fmla="*/ 996540 w 1069686"/>
                  <a:gd name="connsiteY6" fmla="*/ 271201 h 661849"/>
                  <a:gd name="connsiteX7" fmla="*/ 1069686 w 1069686"/>
                  <a:gd name="connsiteY7" fmla="*/ 357416 h 661849"/>
                  <a:gd name="connsiteX0" fmla="*/ 0 w 1069686"/>
                  <a:gd name="connsiteY0" fmla="*/ 360783 h 661935"/>
                  <a:gd name="connsiteX1" fmla="*/ 113602 w 1069686"/>
                  <a:gd name="connsiteY1" fmla="*/ 531845 h 661935"/>
                  <a:gd name="connsiteX2" fmla="*/ 316250 w 1069686"/>
                  <a:gd name="connsiteY2" fmla="*/ 645291 h 661935"/>
                  <a:gd name="connsiteX3" fmla="*/ 640195 w 1069686"/>
                  <a:gd name="connsiteY3" fmla="*/ 159412 h 661935"/>
                  <a:gd name="connsiteX4" fmla="*/ 795385 w 1069686"/>
                  <a:gd name="connsiteY4" fmla="*/ 474 h 661935"/>
                  <a:gd name="connsiteX5" fmla="*/ 924888 w 1069686"/>
                  <a:gd name="connsiteY5" fmla="*/ 80615 h 661935"/>
                  <a:gd name="connsiteX6" fmla="*/ 996540 w 1069686"/>
                  <a:gd name="connsiteY6" fmla="*/ 271287 h 661935"/>
                  <a:gd name="connsiteX7" fmla="*/ 1069686 w 1069686"/>
                  <a:gd name="connsiteY7" fmla="*/ 357502 h 661935"/>
                  <a:gd name="connsiteX0" fmla="*/ 0 w 1069686"/>
                  <a:gd name="connsiteY0" fmla="*/ 360783 h 661935"/>
                  <a:gd name="connsiteX1" fmla="*/ 113602 w 1069686"/>
                  <a:gd name="connsiteY1" fmla="*/ 531845 h 661935"/>
                  <a:gd name="connsiteX2" fmla="*/ 316250 w 1069686"/>
                  <a:gd name="connsiteY2" fmla="*/ 645291 h 661935"/>
                  <a:gd name="connsiteX3" fmla="*/ 640195 w 1069686"/>
                  <a:gd name="connsiteY3" fmla="*/ 159412 h 661935"/>
                  <a:gd name="connsiteX4" fmla="*/ 795385 w 1069686"/>
                  <a:gd name="connsiteY4" fmla="*/ 474 h 661935"/>
                  <a:gd name="connsiteX5" fmla="*/ 924888 w 1069686"/>
                  <a:gd name="connsiteY5" fmla="*/ 80615 h 661935"/>
                  <a:gd name="connsiteX6" fmla="*/ 996540 w 1069686"/>
                  <a:gd name="connsiteY6" fmla="*/ 271287 h 661935"/>
                  <a:gd name="connsiteX7" fmla="*/ 1069686 w 1069686"/>
                  <a:gd name="connsiteY7" fmla="*/ 357502 h 661935"/>
                  <a:gd name="connsiteX0" fmla="*/ 0 w 1069686"/>
                  <a:gd name="connsiteY0" fmla="*/ 360783 h 621709"/>
                  <a:gd name="connsiteX1" fmla="*/ 113602 w 1069686"/>
                  <a:gd name="connsiteY1" fmla="*/ 531845 h 621709"/>
                  <a:gd name="connsiteX2" fmla="*/ 379173 w 1069686"/>
                  <a:gd name="connsiteY2" fmla="*/ 600629 h 621709"/>
                  <a:gd name="connsiteX3" fmla="*/ 640195 w 1069686"/>
                  <a:gd name="connsiteY3" fmla="*/ 159412 h 621709"/>
                  <a:gd name="connsiteX4" fmla="*/ 795385 w 1069686"/>
                  <a:gd name="connsiteY4" fmla="*/ 474 h 621709"/>
                  <a:gd name="connsiteX5" fmla="*/ 924888 w 1069686"/>
                  <a:gd name="connsiteY5" fmla="*/ 80615 h 621709"/>
                  <a:gd name="connsiteX6" fmla="*/ 996540 w 1069686"/>
                  <a:gd name="connsiteY6" fmla="*/ 271287 h 621709"/>
                  <a:gd name="connsiteX7" fmla="*/ 1069686 w 1069686"/>
                  <a:gd name="connsiteY7" fmla="*/ 357502 h 621709"/>
                  <a:gd name="connsiteX0" fmla="*/ 0 w 1069686"/>
                  <a:gd name="connsiteY0" fmla="*/ 360783 h 644557"/>
                  <a:gd name="connsiteX1" fmla="*/ 145064 w 1069686"/>
                  <a:gd name="connsiteY1" fmla="*/ 601630 h 644557"/>
                  <a:gd name="connsiteX2" fmla="*/ 379173 w 1069686"/>
                  <a:gd name="connsiteY2" fmla="*/ 600629 h 644557"/>
                  <a:gd name="connsiteX3" fmla="*/ 640195 w 1069686"/>
                  <a:gd name="connsiteY3" fmla="*/ 159412 h 644557"/>
                  <a:gd name="connsiteX4" fmla="*/ 795385 w 1069686"/>
                  <a:gd name="connsiteY4" fmla="*/ 474 h 644557"/>
                  <a:gd name="connsiteX5" fmla="*/ 924888 w 1069686"/>
                  <a:gd name="connsiteY5" fmla="*/ 80615 h 644557"/>
                  <a:gd name="connsiteX6" fmla="*/ 996540 w 1069686"/>
                  <a:gd name="connsiteY6" fmla="*/ 271287 h 644557"/>
                  <a:gd name="connsiteX7" fmla="*/ 1069686 w 1069686"/>
                  <a:gd name="connsiteY7" fmla="*/ 357502 h 644557"/>
                  <a:gd name="connsiteX0" fmla="*/ 0 w 1069686"/>
                  <a:gd name="connsiteY0" fmla="*/ 360783 h 648683"/>
                  <a:gd name="connsiteX1" fmla="*/ 179147 w 1069686"/>
                  <a:gd name="connsiteY1" fmla="*/ 610004 h 648683"/>
                  <a:gd name="connsiteX2" fmla="*/ 379173 w 1069686"/>
                  <a:gd name="connsiteY2" fmla="*/ 600629 h 648683"/>
                  <a:gd name="connsiteX3" fmla="*/ 640195 w 1069686"/>
                  <a:gd name="connsiteY3" fmla="*/ 159412 h 648683"/>
                  <a:gd name="connsiteX4" fmla="*/ 795385 w 1069686"/>
                  <a:gd name="connsiteY4" fmla="*/ 474 h 648683"/>
                  <a:gd name="connsiteX5" fmla="*/ 924888 w 1069686"/>
                  <a:gd name="connsiteY5" fmla="*/ 80615 h 648683"/>
                  <a:gd name="connsiteX6" fmla="*/ 996540 w 1069686"/>
                  <a:gd name="connsiteY6" fmla="*/ 271287 h 648683"/>
                  <a:gd name="connsiteX7" fmla="*/ 1069686 w 1069686"/>
                  <a:gd name="connsiteY7" fmla="*/ 357502 h 648683"/>
                  <a:gd name="connsiteX0" fmla="*/ 0 w 1080173"/>
                  <a:gd name="connsiteY0" fmla="*/ 422194 h 645235"/>
                  <a:gd name="connsiteX1" fmla="*/ 189634 w 1080173"/>
                  <a:gd name="connsiteY1" fmla="*/ 610004 h 645235"/>
                  <a:gd name="connsiteX2" fmla="*/ 389660 w 1080173"/>
                  <a:gd name="connsiteY2" fmla="*/ 600629 h 645235"/>
                  <a:gd name="connsiteX3" fmla="*/ 650682 w 1080173"/>
                  <a:gd name="connsiteY3" fmla="*/ 159412 h 645235"/>
                  <a:gd name="connsiteX4" fmla="*/ 805872 w 1080173"/>
                  <a:gd name="connsiteY4" fmla="*/ 474 h 645235"/>
                  <a:gd name="connsiteX5" fmla="*/ 935375 w 1080173"/>
                  <a:gd name="connsiteY5" fmla="*/ 80615 h 645235"/>
                  <a:gd name="connsiteX6" fmla="*/ 1007027 w 1080173"/>
                  <a:gd name="connsiteY6" fmla="*/ 271287 h 645235"/>
                  <a:gd name="connsiteX7" fmla="*/ 1080173 w 1080173"/>
                  <a:gd name="connsiteY7" fmla="*/ 357502 h 645235"/>
                  <a:gd name="connsiteX0" fmla="*/ 0 w 1080173"/>
                  <a:gd name="connsiteY0" fmla="*/ 422194 h 670375"/>
                  <a:gd name="connsiteX1" fmla="*/ 200121 w 1080173"/>
                  <a:gd name="connsiteY1" fmla="*/ 651875 h 670375"/>
                  <a:gd name="connsiteX2" fmla="*/ 389660 w 1080173"/>
                  <a:gd name="connsiteY2" fmla="*/ 600629 h 670375"/>
                  <a:gd name="connsiteX3" fmla="*/ 650682 w 1080173"/>
                  <a:gd name="connsiteY3" fmla="*/ 159412 h 670375"/>
                  <a:gd name="connsiteX4" fmla="*/ 805872 w 1080173"/>
                  <a:gd name="connsiteY4" fmla="*/ 474 h 670375"/>
                  <a:gd name="connsiteX5" fmla="*/ 935375 w 1080173"/>
                  <a:gd name="connsiteY5" fmla="*/ 80615 h 670375"/>
                  <a:gd name="connsiteX6" fmla="*/ 1007027 w 1080173"/>
                  <a:gd name="connsiteY6" fmla="*/ 271287 h 670375"/>
                  <a:gd name="connsiteX7" fmla="*/ 1080173 w 1080173"/>
                  <a:gd name="connsiteY7" fmla="*/ 357502 h 670375"/>
                  <a:gd name="connsiteX0" fmla="*/ 0 w 1080173"/>
                  <a:gd name="connsiteY0" fmla="*/ 422194 h 688803"/>
                  <a:gd name="connsiteX1" fmla="*/ 200121 w 1080173"/>
                  <a:gd name="connsiteY1" fmla="*/ 651875 h 688803"/>
                  <a:gd name="connsiteX2" fmla="*/ 389660 w 1080173"/>
                  <a:gd name="connsiteY2" fmla="*/ 636917 h 688803"/>
                  <a:gd name="connsiteX3" fmla="*/ 650682 w 1080173"/>
                  <a:gd name="connsiteY3" fmla="*/ 159412 h 688803"/>
                  <a:gd name="connsiteX4" fmla="*/ 805872 w 1080173"/>
                  <a:gd name="connsiteY4" fmla="*/ 474 h 688803"/>
                  <a:gd name="connsiteX5" fmla="*/ 935375 w 1080173"/>
                  <a:gd name="connsiteY5" fmla="*/ 80615 h 688803"/>
                  <a:gd name="connsiteX6" fmla="*/ 1007027 w 1080173"/>
                  <a:gd name="connsiteY6" fmla="*/ 271287 h 688803"/>
                  <a:gd name="connsiteX7" fmla="*/ 1080173 w 1080173"/>
                  <a:gd name="connsiteY7" fmla="*/ 357502 h 688803"/>
                  <a:gd name="connsiteX0" fmla="*/ 0 w 1080173"/>
                  <a:gd name="connsiteY0" fmla="*/ 422194 h 699884"/>
                  <a:gd name="connsiteX1" fmla="*/ 205365 w 1080173"/>
                  <a:gd name="connsiteY1" fmla="*/ 671415 h 699884"/>
                  <a:gd name="connsiteX2" fmla="*/ 389660 w 1080173"/>
                  <a:gd name="connsiteY2" fmla="*/ 636917 h 699884"/>
                  <a:gd name="connsiteX3" fmla="*/ 650682 w 1080173"/>
                  <a:gd name="connsiteY3" fmla="*/ 159412 h 699884"/>
                  <a:gd name="connsiteX4" fmla="*/ 805872 w 1080173"/>
                  <a:gd name="connsiteY4" fmla="*/ 474 h 699884"/>
                  <a:gd name="connsiteX5" fmla="*/ 935375 w 1080173"/>
                  <a:gd name="connsiteY5" fmla="*/ 80615 h 699884"/>
                  <a:gd name="connsiteX6" fmla="*/ 1007027 w 1080173"/>
                  <a:gd name="connsiteY6" fmla="*/ 271287 h 699884"/>
                  <a:gd name="connsiteX7" fmla="*/ 1080173 w 1080173"/>
                  <a:gd name="connsiteY7" fmla="*/ 357502 h 69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173" h="699884">
                    <a:moveTo>
                      <a:pt x="0" y="422194"/>
                    </a:moveTo>
                    <a:cubicBezTo>
                      <a:pt x="23019" y="329325"/>
                      <a:pt x="140422" y="635628"/>
                      <a:pt x="205365" y="671415"/>
                    </a:cubicBezTo>
                    <a:cubicBezTo>
                      <a:pt x="270308" y="707202"/>
                      <a:pt x="315440" y="722251"/>
                      <a:pt x="389660" y="636917"/>
                    </a:cubicBezTo>
                    <a:cubicBezTo>
                      <a:pt x="463880" y="551583"/>
                      <a:pt x="581313" y="265486"/>
                      <a:pt x="650682" y="159412"/>
                    </a:cubicBezTo>
                    <a:cubicBezTo>
                      <a:pt x="720051" y="53338"/>
                      <a:pt x="763667" y="5232"/>
                      <a:pt x="805872" y="474"/>
                    </a:cubicBezTo>
                    <a:cubicBezTo>
                      <a:pt x="848077" y="-4284"/>
                      <a:pt x="907092" y="27105"/>
                      <a:pt x="935375" y="80615"/>
                    </a:cubicBezTo>
                    <a:cubicBezTo>
                      <a:pt x="963658" y="134125"/>
                      <a:pt x="986390" y="220487"/>
                      <a:pt x="1007027" y="271287"/>
                    </a:cubicBezTo>
                    <a:cubicBezTo>
                      <a:pt x="1027664" y="322087"/>
                      <a:pt x="1076204" y="349564"/>
                      <a:pt x="1080173" y="357502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Freeform 92"/>
            <p:cNvSpPr/>
            <p:nvPr/>
          </p:nvSpPr>
          <p:spPr>
            <a:xfrm>
              <a:off x="4117675" y="6029650"/>
              <a:ext cx="981074" cy="597045"/>
            </a:xfrm>
            <a:custGeom>
              <a:avLst/>
              <a:gdLst>
                <a:gd name="connsiteX0" fmla="*/ 0 w 1038225"/>
                <a:gd name="connsiteY0" fmla="*/ 419100 h 438150"/>
                <a:gd name="connsiteX1" fmla="*/ 95250 w 1038225"/>
                <a:gd name="connsiteY1" fmla="*/ 171450 h 438150"/>
                <a:gd name="connsiteX2" fmla="*/ 295275 w 1038225"/>
                <a:gd name="connsiteY2" fmla="*/ 47625 h 438150"/>
                <a:gd name="connsiteX3" fmla="*/ 514350 w 1038225"/>
                <a:gd name="connsiteY3" fmla="*/ 0 h 438150"/>
                <a:gd name="connsiteX4" fmla="*/ 742950 w 1038225"/>
                <a:gd name="connsiteY4" fmla="*/ 47625 h 438150"/>
                <a:gd name="connsiteX5" fmla="*/ 914400 w 1038225"/>
                <a:gd name="connsiteY5" fmla="*/ 133350 h 438150"/>
                <a:gd name="connsiteX6" fmla="*/ 1009650 w 1038225"/>
                <a:gd name="connsiteY6" fmla="*/ 371475 h 438150"/>
                <a:gd name="connsiteX7" fmla="*/ 1038225 w 1038225"/>
                <a:gd name="connsiteY7" fmla="*/ 438150 h 438150"/>
                <a:gd name="connsiteX0" fmla="*/ 0 w 1038225"/>
                <a:gd name="connsiteY0" fmla="*/ 432181 h 611129"/>
                <a:gd name="connsiteX1" fmla="*/ 113602 w 1038225"/>
                <a:gd name="connsiteY1" fmla="*/ 603243 h 611129"/>
                <a:gd name="connsiteX2" fmla="*/ 295275 w 1038225"/>
                <a:gd name="connsiteY2" fmla="*/ 60706 h 611129"/>
                <a:gd name="connsiteX3" fmla="*/ 514350 w 1038225"/>
                <a:gd name="connsiteY3" fmla="*/ 13081 h 611129"/>
                <a:gd name="connsiteX4" fmla="*/ 742950 w 1038225"/>
                <a:gd name="connsiteY4" fmla="*/ 60706 h 611129"/>
                <a:gd name="connsiteX5" fmla="*/ 914400 w 1038225"/>
                <a:gd name="connsiteY5" fmla="*/ 146431 h 611129"/>
                <a:gd name="connsiteX6" fmla="*/ 1009650 w 1038225"/>
                <a:gd name="connsiteY6" fmla="*/ 384556 h 611129"/>
                <a:gd name="connsiteX7" fmla="*/ 1038225 w 1038225"/>
                <a:gd name="connsiteY7" fmla="*/ 451231 h 611129"/>
                <a:gd name="connsiteX0" fmla="*/ 0 w 1038225"/>
                <a:gd name="connsiteY0" fmla="*/ 461363 h 776686"/>
                <a:gd name="connsiteX1" fmla="*/ 113602 w 1038225"/>
                <a:gd name="connsiteY1" fmla="*/ 632425 h 776686"/>
                <a:gd name="connsiteX2" fmla="*/ 258570 w 1038225"/>
                <a:gd name="connsiteY2" fmla="*/ 745871 h 776686"/>
                <a:gd name="connsiteX3" fmla="*/ 514350 w 1038225"/>
                <a:gd name="connsiteY3" fmla="*/ 42263 h 776686"/>
                <a:gd name="connsiteX4" fmla="*/ 742950 w 1038225"/>
                <a:gd name="connsiteY4" fmla="*/ 89888 h 776686"/>
                <a:gd name="connsiteX5" fmla="*/ 914400 w 1038225"/>
                <a:gd name="connsiteY5" fmla="*/ 175613 h 776686"/>
                <a:gd name="connsiteX6" fmla="*/ 1009650 w 1038225"/>
                <a:gd name="connsiteY6" fmla="*/ 413738 h 776686"/>
                <a:gd name="connsiteX7" fmla="*/ 1038225 w 1038225"/>
                <a:gd name="connsiteY7" fmla="*/ 480413 h 776686"/>
                <a:gd name="connsiteX0" fmla="*/ 0 w 1038225"/>
                <a:gd name="connsiteY0" fmla="*/ 373528 h 675374"/>
                <a:gd name="connsiteX1" fmla="*/ 113602 w 1038225"/>
                <a:gd name="connsiteY1" fmla="*/ 544590 h 675374"/>
                <a:gd name="connsiteX2" fmla="*/ 258570 w 1038225"/>
                <a:gd name="connsiteY2" fmla="*/ 658036 h 675374"/>
                <a:gd name="connsiteX3" fmla="*/ 700496 w 1038225"/>
                <a:gd name="connsiteY3" fmla="*/ 160992 h 675374"/>
                <a:gd name="connsiteX4" fmla="*/ 742950 w 1038225"/>
                <a:gd name="connsiteY4" fmla="*/ 2053 h 675374"/>
                <a:gd name="connsiteX5" fmla="*/ 914400 w 1038225"/>
                <a:gd name="connsiteY5" fmla="*/ 87778 h 675374"/>
                <a:gd name="connsiteX6" fmla="*/ 1009650 w 1038225"/>
                <a:gd name="connsiteY6" fmla="*/ 325903 h 675374"/>
                <a:gd name="connsiteX7" fmla="*/ 1038225 w 1038225"/>
                <a:gd name="connsiteY7" fmla="*/ 392578 h 675374"/>
                <a:gd name="connsiteX0" fmla="*/ 0 w 1038225"/>
                <a:gd name="connsiteY0" fmla="*/ 373528 h 675375"/>
                <a:gd name="connsiteX1" fmla="*/ 113602 w 1038225"/>
                <a:gd name="connsiteY1" fmla="*/ 544590 h 675375"/>
                <a:gd name="connsiteX2" fmla="*/ 316250 w 1038225"/>
                <a:gd name="connsiteY2" fmla="*/ 658036 h 675375"/>
                <a:gd name="connsiteX3" fmla="*/ 700496 w 1038225"/>
                <a:gd name="connsiteY3" fmla="*/ 160992 h 675375"/>
                <a:gd name="connsiteX4" fmla="*/ 742950 w 1038225"/>
                <a:gd name="connsiteY4" fmla="*/ 2053 h 675375"/>
                <a:gd name="connsiteX5" fmla="*/ 914400 w 1038225"/>
                <a:gd name="connsiteY5" fmla="*/ 87778 h 675375"/>
                <a:gd name="connsiteX6" fmla="*/ 1009650 w 1038225"/>
                <a:gd name="connsiteY6" fmla="*/ 325903 h 675375"/>
                <a:gd name="connsiteX7" fmla="*/ 1038225 w 1038225"/>
                <a:gd name="connsiteY7" fmla="*/ 392578 h 675375"/>
                <a:gd name="connsiteX0" fmla="*/ 0 w 1038225"/>
                <a:gd name="connsiteY0" fmla="*/ 374043 h 675194"/>
                <a:gd name="connsiteX1" fmla="*/ 113602 w 1038225"/>
                <a:gd name="connsiteY1" fmla="*/ 545105 h 675194"/>
                <a:gd name="connsiteX2" fmla="*/ 316250 w 1038225"/>
                <a:gd name="connsiteY2" fmla="*/ 658551 h 675194"/>
                <a:gd name="connsiteX3" fmla="*/ 640195 w 1038225"/>
                <a:gd name="connsiteY3" fmla="*/ 172672 h 675194"/>
                <a:gd name="connsiteX4" fmla="*/ 742950 w 1038225"/>
                <a:gd name="connsiteY4" fmla="*/ 2568 h 675194"/>
                <a:gd name="connsiteX5" fmla="*/ 914400 w 1038225"/>
                <a:gd name="connsiteY5" fmla="*/ 88293 h 675194"/>
                <a:gd name="connsiteX6" fmla="*/ 1009650 w 1038225"/>
                <a:gd name="connsiteY6" fmla="*/ 326418 h 675194"/>
                <a:gd name="connsiteX7" fmla="*/ 1038225 w 1038225"/>
                <a:gd name="connsiteY7" fmla="*/ 393093 h 675194"/>
                <a:gd name="connsiteX0" fmla="*/ 0 w 1038225"/>
                <a:gd name="connsiteY0" fmla="*/ 358059 h 659212"/>
                <a:gd name="connsiteX1" fmla="*/ 113602 w 1038225"/>
                <a:gd name="connsiteY1" fmla="*/ 529121 h 659212"/>
                <a:gd name="connsiteX2" fmla="*/ 316250 w 1038225"/>
                <a:gd name="connsiteY2" fmla="*/ 642567 h 659212"/>
                <a:gd name="connsiteX3" fmla="*/ 640195 w 1038225"/>
                <a:gd name="connsiteY3" fmla="*/ 156688 h 659212"/>
                <a:gd name="connsiteX4" fmla="*/ 766546 w 1038225"/>
                <a:gd name="connsiteY4" fmla="*/ 3333 h 659212"/>
                <a:gd name="connsiteX5" fmla="*/ 914400 w 1038225"/>
                <a:gd name="connsiteY5" fmla="*/ 72309 h 659212"/>
                <a:gd name="connsiteX6" fmla="*/ 1009650 w 1038225"/>
                <a:gd name="connsiteY6" fmla="*/ 310434 h 659212"/>
                <a:gd name="connsiteX7" fmla="*/ 1038225 w 1038225"/>
                <a:gd name="connsiteY7" fmla="*/ 377109 h 659212"/>
                <a:gd name="connsiteX0" fmla="*/ 0 w 1069686"/>
                <a:gd name="connsiteY0" fmla="*/ 358059 h 659211"/>
                <a:gd name="connsiteX1" fmla="*/ 113602 w 1069686"/>
                <a:gd name="connsiteY1" fmla="*/ 529121 h 659211"/>
                <a:gd name="connsiteX2" fmla="*/ 316250 w 1069686"/>
                <a:gd name="connsiteY2" fmla="*/ 642567 h 659211"/>
                <a:gd name="connsiteX3" fmla="*/ 640195 w 1069686"/>
                <a:gd name="connsiteY3" fmla="*/ 156688 h 659211"/>
                <a:gd name="connsiteX4" fmla="*/ 766546 w 1069686"/>
                <a:gd name="connsiteY4" fmla="*/ 3333 h 659211"/>
                <a:gd name="connsiteX5" fmla="*/ 914400 w 1069686"/>
                <a:gd name="connsiteY5" fmla="*/ 72309 h 659211"/>
                <a:gd name="connsiteX6" fmla="*/ 1009650 w 1069686"/>
                <a:gd name="connsiteY6" fmla="*/ 310434 h 659211"/>
                <a:gd name="connsiteX7" fmla="*/ 1069686 w 1069686"/>
                <a:gd name="connsiteY7" fmla="*/ 354778 h 659211"/>
                <a:gd name="connsiteX0" fmla="*/ 0 w 1069686"/>
                <a:gd name="connsiteY0" fmla="*/ 357655 h 658807"/>
                <a:gd name="connsiteX1" fmla="*/ 113602 w 1069686"/>
                <a:gd name="connsiteY1" fmla="*/ 528717 h 658807"/>
                <a:gd name="connsiteX2" fmla="*/ 316250 w 1069686"/>
                <a:gd name="connsiteY2" fmla="*/ 642163 h 658807"/>
                <a:gd name="connsiteX3" fmla="*/ 640195 w 1069686"/>
                <a:gd name="connsiteY3" fmla="*/ 156284 h 658807"/>
                <a:gd name="connsiteX4" fmla="*/ 766546 w 1069686"/>
                <a:gd name="connsiteY4" fmla="*/ 2929 h 658807"/>
                <a:gd name="connsiteX5" fmla="*/ 914400 w 1069686"/>
                <a:gd name="connsiteY5" fmla="*/ 71905 h 658807"/>
                <a:gd name="connsiteX6" fmla="*/ 996540 w 1069686"/>
                <a:gd name="connsiteY6" fmla="*/ 268159 h 658807"/>
                <a:gd name="connsiteX7" fmla="*/ 1069686 w 1069686"/>
                <a:gd name="connsiteY7" fmla="*/ 354374 h 658807"/>
                <a:gd name="connsiteX0" fmla="*/ 0 w 1069686"/>
                <a:gd name="connsiteY0" fmla="*/ 357108 h 658260"/>
                <a:gd name="connsiteX1" fmla="*/ 113602 w 1069686"/>
                <a:gd name="connsiteY1" fmla="*/ 528170 h 658260"/>
                <a:gd name="connsiteX2" fmla="*/ 316250 w 1069686"/>
                <a:gd name="connsiteY2" fmla="*/ 641616 h 658260"/>
                <a:gd name="connsiteX3" fmla="*/ 640195 w 1069686"/>
                <a:gd name="connsiteY3" fmla="*/ 155737 h 658260"/>
                <a:gd name="connsiteX4" fmla="*/ 766546 w 1069686"/>
                <a:gd name="connsiteY4" fmla="*/ 2382 h 658260"/>
                <a:gd name="connsiteX5" fmla="*/ 924888 w 1069686"/>
                <a:gd name="connsiteY5" fmla="*/ 76940 h 658260"/>
                <a:gd name="connsiteX6" fmla="*/ 996540 w 1069686"/>
                <a:gd name="connsiteY6" fmla="*/ 267612 h 658260"/>
                <a:gd name="connsiteX7" fmla="*/ 1069686 w 1069686"/>
                <a:gd name="connsiteY7" fmla="*/ 353827 h 658260"/>
                <a:gd name="connsiteX0" fmla="*/ 0 w 1069686"/>
                <a:gd name="connsiteY0" fmla="*/ 362506 h 663658"/>
                <a:gd name="connsiteX1" fmla="*/ 113602 w 1069686"/>
                <a:gd name="connsiteY1" fmla="*/ 533568 h 663658"/>
                <a:gd name="connsiteX2" fmla="*/ 316250 w 1069686"/>
                <a:gd name="connsiteY2" fmla="*/ 647014 h 663658"/>
                <a:gd name="connsiteX3" fmla="*/ 640195 w 1069686"/>
                <a:gd name="connsiteY3" fmla="*/ 161135 h 663658"/>
                <a:gd name="connsiteX4" fmla="*/ 795385 w 1069686"/>
                <a:gd name="connsiteY4" fmla="*/ 2197 h 663658"/>
                <a:gd name="connsiteX5" fmla="*/ 924888 w 1069686"/>
                <a:gd name="connsiteY5" fmla="*/ 82338 h 663658"/>
                <a:gd name="connsiteX6" fmla="*/ 996540 w 1069686"/>
                <a:gd name="connsiteY6" fmla="*/ 273010 h 663658"/>
                <a:gd name="connsiteX7" fmla="*/ 1069686 w 1069686"/>
                <a:gd name="connsiteY7" fmla="*/ 359225 h 663658"/>
                <a:gd name="connsiteX0" fmla="*/ 0 w 1069686"/>
                <a:gd name="connsiteY0" fmla="*/ 360697 h 661849"/>
                <a:gd name="connsiteX1" fmla="*/ 113602 w 1069686"/>
                <a:gd name="connsiteY1" fmla="*/ 531759 h 661849"/>
                <a:gd name="connsiteX2" fmla="*/ 316250 w 1069686"/>
                <a:gd name="connsiteY2" fmla="*/ 645205 h 661849"/>
                <a:gd name="connsiteX3" fmla="*/ 640195 w 1069686"/>
                <a:gd name="connsiteY3" fmla="*/ 159326 h 661849"/>
                <a:gd name="connsiteX4" fmla="*/ 795385 w 1069686"/>
                <a:gd name="connsiteY4" fmla="*/ 388 h 661849"/>
                <a:gd name="connsiteX5" fmla="*/ 924888 w 1069686"/>
                <a:gd name="connsiteY5" fmla="*/ 80529 h 661849"/>
                <a:gd name="connsiteX6" fmla="*/ 996540 w 1069686"/>
                <a:gd name="connsiteY6" fmla="*/ 271201 h 661849"/>
                <a:gd name="connsiteX7" fmla="*/ 1069686 w 1069686"/>
                <a:gd name="connsiteY7" fmla="*/ 357416 h 661849"/>
                <a:gd name="connsiteX0" fmla="*/ 0 w 1069686"/>
                <a:gd name="connsiteY0" fmla="*/ 360783 h 661935"/>
                <a:gd name="connsiteX1" fmla="*/ 113602 w 1069686"/>
                <a:gd name="connsiteY1" fmla="*/ 531845 h 661935"/>
                <a:gd name="connsiteX2" fmla="*/ 316250 w 1069686"/>
                <a:gd name="connsiteY2" fmla="*/ 645291 h 661935"/>
                <a:gd name="connsiteX3" fmla="*/ 640195 w 1069686"/>
                <a:gd name="connsiteY3" fmla="*/ 159412 h 661935"/>
                <a:gd name="connsiteX4" fmla="*/ 795385 w 1069686"/>
                <a:gd name="connsiteY4" fmla="*/ 474 h 661935"/>
                <a:gd name="connsiteX5" fmla="*/ 924888 w 1069686"/>
                <a:gd name="connsiteY5" fmla="*/ 80615 h 661935"/>
                <a:gd name="connsiteX6" fmla="*/ 996540 w 1069686"/>
                <a:gd name="connsiteY6" fmla="*/ 271287 h 661935"/>
                <a:gd name="connsiteX7" fmla="*/ 1069686 w 1069686"/>
                <a:gd name="connsiteY7" fmla="*/ 357502 h 661935"/>
                <a:gd name="connsiteX0" fmla="*/ 0 w 1069686"/>
                <a:gd name="connsiteY0" fmla="*/ 360783 h 661935"/>
                <a:gd name="connsiteX1" fmla="*/ 113602 w 1069686"/>
                <a:gd name="connsiteY1" fmla="*/ 531845 h 661935"/>
                <a:gd name="connsiteX2" fmla="*/ 316250 w 1069686"/>
                <a:gd name="connsiteY2" fmla="*/ 645291 h 661935"/>
                <a:gd name="connsiteX3" fmla="*/ 640195 w 1069686"/>
                <a:gd name="connsiteY3" fmla="*/ 159412 h 661935"/>
                <a:gd name="connsiteX4" fmla="*/ 795385 w 1069686"/>
                <a:gd name="connsiteY4" fmla="*/ 474 h 661935"/>
                <a:gd name="connsiteX5" fmla="*/ 924888 w 1069686"/>
                <a:gd name="connsiteY5" fmla="*/ 80615 h 661935"/>
                <a:gd name="connsiteX6" fmla="*/ 996540 w 1069686"/>
                <a:gd name="connsiteY6" fmla="*/ 271287 h 661935"/>
                <a:gd name="connsiteX7" fmla="*/ 1069686 w 1069686"/>
                <a:gd name="connsiteY7" fmla="*/ 357502 h 661935"/>
                <a:gd name="connsiteX0" fmla="*/ 0 w 1069686"/>
                <a:gd name="connsiteY0" fmla="*/ 360783 h 621709"/>
                <a:gd name="connsiteX1" fmla="*/ 113602 w 1069686"/>
                <a:gd name="connsiteY1" fmla="*/ 531845 h 621709"/>
                <a:gd name="connsiteX2" fmla="*/ 379173 w 1069686"/>
                <a:gd name="connsiteY2" fmla="*/ 600629 h 621709"/>
                <a:gd name="connsiteX3" fmla="*/ 640195 w 1069686"/>
                <a:gd name="connsiteY3" fmla="*/ 159412 h 621709"/>
                <a:gd name="connsiteX4" fmla="*/ 795385 w 1069686"/>
                <a:gd name="connsiteY4" fmla="*/ 474 h 621709"/>
                <a:gd name="connsiteX5" fmla="*/ 924888 w 1069686"/>
                <a:gd name="connsiteY5" fmla="*/ 80615 h 621709"/>
                <a:gd name="connsiteX6" fmla="*/ 996540 w 1069686"/>
                <a:gd name="connsiteY6" fmla="*/ 271287 h 621709"/>
                <a:gd name="connsiteX7" fmla="*/ 1069686 w 1069686"/>
                <a:gd name="connsiteY7" fmla="*/ 357502 h 621709"/>
                <a:gd name="connsiteX0" fmla="*/ 0 w 1069686"/>
                <a:gd name="connsiteY0" fmla="*/ 360783 h 644557"/>
                <a:gd name="connsiteX1" fmla="*/ 145064 w 1069686"/>
                <a:gd name="connsiteY1" fmla="*/ 601630 h 644557"/>
                <a:gd name="connsiteX2" fmla="*/ 379173 w 1069686"/>
                <a:gd name="connsiteY2" fmla="*/ 600629 h 644557"/>
                <a:gd name="connsiteX3" fmla="*/ 640195 w 1069686"/>
                <a:gd name="connsiteY3" fmla="*/ 159412 h 644557"/>
                <a:gd name="connsiteX4" fmla="*/ 795385 w 1069686"/>
                <a:gd name="connsiteY4" fmla="*/ 474 h 644557"/>
                <a:gd name="connsiteX5" fmla="*/ 924888 w 1069686"/>
                <a:gd name="connsiteY5" fmla="*/ 80615 h 644557"/>
                <a:gd name="connsiteX6" fmla="*/ 996540 w 1069686"/>
                <a:gd name="connsiteY6" fmla="*/ 271287 h 644557"/>
                <a:gd name="connsiteX7" fmla="*/ 1069686 w 1069686"/>
                <a:gd name="connsiteY7" fmla="*/ 357502 h 644557"/>
                <a:gd name="connsiteX0" fmla="*/ 0 w 1069686"/>
                <a:gd name="connsiteY0" fmla="*/ 360783 h 648683"/>
                <a:gd name="connsiteX1" fmla="*/ 179147 w 1069686"/>
                <a:gd name="connsiteY1" fmla="*/ 610004 h 648683"/>
                <a:gd name="connsiteX2" fmla="*/ 379173 w 1069686"/>
                <a:gd name="connsiteY2" fmla="*/ 600629 h 648683"/>
                <a:gd name="connsiteX3" fmla="*/ 640195 w 1069686"/>
                <a:gd name="connsiteY3" fmla="*/ 159412 h 648683"/>
                <a:gd name="connsiteX4" fmla="*/ 795385 w 1069686"/>
                <a:gd name="connsiteY4" fmla="*/ 474 h 648683"/>
                <a:gd name="connsiteX5" fmla="*/ 924888 w 1069686"/>
                <a:gd name="connsiteY5" fmla="*/ 80615 h 648683"/>
                <a:gd name="connsiteX6" fmla="*/ 996540 w 1069686"/>
                <a:gd name="connsiteY6" fmla="*/ 271287 h 648683"/>
                <a:gd name="connsiteX7" fmla="*/ 1069686 w 1069686"/>
                <a:gd name="connsiteY7" fmla="*/ 357502 h 648683"/>
                <a:gd name="connsiteX0" fmla="*/ 0 w 1080173"/>
                <a:gd name="connsiteY0" fmla="*/ 422194 h 645235"/>
                <a:gd name="connsiteX1" fmla="*/ 189634 w 1080173"/>
                <a:gd name="connsiteY1" fmla="*/ 610004 h 645235"/>
                <a:gd name="connsiteX2" fmla="*/ 389660 w 1080173"/>
                <a:gd name="connsiteY2" fmla="*/ 600629 h 645235"/>
                <a:gd name="connsiteX3" fmla="*/ 650682 w 1080173"/>
                <a:gd name="connsiteY3" fmla="*/ 159412 h 645235"/>
                <a:gd name="connsiteX4" fmla="*/ 805872 w 1080173"/>
                <a:gd name="connsiteY4" fmla="*/ 474 h 645235"/>
                <a:gd name="connsiteX5" fmla="*/ 935375 w 1080173"/>
                <a:gd name="connsiteY5" fmla="*/ 80615 h 645235"/>
                <a:gd name="connsiteX6" fmla="*/ 1007027 w 1080173"/>
                <a:gd name="connsiteY6" fmla="*/ 271287 h 645235"/>
                <a:gd name="connsiteX7" fmla="*/ 1080173 w 1080173"/>
                <a:gd name="connsiteY7" fmla="*/ 357502 h 645235"/>
                <a:gd name="connsiteX0" fmla="*/ 0 w 1080173"/>
                <a:gd name="connsiteY0" fmla="*/ 422194 h 670375"/>
                <a:gd name="connsiteX1" fmla="*/ 200121 w 1080173"/>
                <a:gd name="connsiteY1" fmla="*/ 651875 h 670375"/>
                <a:gd name="connsiteX2" fmla="*/ 389660 w 1080173"/>
                <a:gd name="connsiteY2" fmla="*/ 600629 h 670375"/>
                <a:gd name="connsiteX3" fmla="*/ 650682 w 1080173"/>
                <a:gd name="connsiteY3" fmla="*/ 159412 h 670375"/>
                <a:gd name="connsiteX4" fmla="*/ 805872 w 1080173"/>
                <a:gd name="connsiteY4" fmla="*/ 474 h 670375"/>
                <a:gd name="connsiteX5" fmla="*/ 935375 w 1080173"/>
                <a:gd name="connsiteY5" fmla="*/ 80615 h 670375"/>
                <a:gd name="connsiteX6" fmla="*/ 1007027 w 1080173"/>
                <a:gd name="connsiteY6" fmla="*/ 271287 h 670375"/>
                <a:gd name="connsiteX7" fmla="*/ 1080173 w 1080173"/>
                <a:gd name="connsiteY7" fmla="*/ 357502 h 670375"/>
                <a:gd name="connsiteX0" fmla="*/ 0 w 1080173"/>
                <a:gd name="connsiteY0" fmla="*/ 422194 h 688803"/>
                <a:gd name="connsiteX1" fmla="*/ 200121 w 1080173"/>
                <a:gd name="connsiteY1" fmla="*/ 651875 h 688803"/>
                <a:gd name="connsiteX2" fmla="*/ 389660 w 1080173"/>
                <a:gd name="connsiteY2" fmla="*/ 636917 h 688803"/>
                <a:gd name="connsiteX3" fmla="*/ 650682 w 1080173"/>
                <a:gd name="connsiteY3" fmla="*/ 159412 h 688803"/>
                <a:gd name="connsiteX4" fmla="*/ 805872 w 1080173"/>
                <a:gd name="connsiteY4" fmla="*/ 474 h 688803"/>
                <a:gd name="connsiteX5" fmla="*/ 935375 w 1080173"/>
                <a:gd name="connsiteY5" fmla="*/ 80615 h 688803"/>
                <a:gd name="connsiteX6" fmla="*/ 1007027 w 1080173"/>
                <a:gd name="connsiteY6" fmla="*/ 271287 h 688803"/>
                <a:gd name="connsiteX7" fmla="*/ 1080173 w 1080173"/>
                <a:gd name="connsiteY7" fmla="*/ 357502 h 688803"/>
                <a:gd name="connsiteX0" fmla="*/ 0 w 1080173"/>
                <a:gd name="connsiteY0" fmla="*/ 422194 h 699884"/>
                <a:gd name="connsiteX1" fmla="*/ 205365 w 1080173"/>
                <a:gd name="connsiteY1" fmla="*/ 671415 h 699884"/>
                <a:gd name="connsiteX2" fmla="*/ 389660 w 1080173"/>
                <a:gd name="connsiteY2" fmla="*/ 636917 h 699884"/>
                <a:gd name="connsiteX3" fmla="*/ 650682 w 1080173"/>
                <a:gd name="connsiteY3" fmla="*/ 159412 h 699884"/>
                <a:gd name="connsiteX4" fmla="*/ 805872 w 1080173"/>
                <a:gd name="connsiteY4" fmla="*/ 474 h 699884"/>
                <a:gd name="connsiteX5" fmla="*/ 935375 w 1080173"/>
                <a:gd name="connsiteY5" fmla="*/ 80615 h 699884"/>
                <a:gd name="connsiteX6" fmla="*/ 1007027 w 1080173"/>
                <a:gd name="connsiteY6" fmla="*/ 271287 h 699884"/>
                <a:gd name="connsiteX7" fmla="*/ 1080173 w 1080173"/>
                <a:gd name="connsiteY7" fmla="*/ 357502 h 69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0173" h="699884">
                  <a:moveTo>
                    <a:pt x="0" y="422194"/>
                  </a:moveTo>
                  <a:cubicBezTo>
                    <a:pt x="23019" y="329325"/>
                    <a:pt x="140422" y="635628"/>
                    <a:pt x="205365" y="671415"/>
                  </a:cubicBezTo>
                  <a:cubicBezTo>
                    <a:pt x="270308" y="707202"/>
                    <a:pt x="315440" y="722251"/>
                    <a:pt x="389660" y="636917"/>
                  </a:cubicBezTo>
                  <a:cubicBezTo>
                    <a:pt x="463880" y="551583"/>
                    <a:pt x="581313" y="265486"/>
                    <a:pt x="650682" y="159412"/>
                  </a:cubicBezTo>
                  <a:cubicBezTo>
                    <a:pt x="720051" y="53338"/>
                    <a:pt x="763667" y="5232"/>
                    <a:pt x="805872" y="474"/>
                  </a:cubicBezTo>
                  <a:cubicBezTo>
                    <a:pt x="848077" y="-4284"/>
                    <a:pt x="907092" y="27105"/>
                    <a:pt x="935375" y="80615"/>
                  </a:cubicBezTo>
                  <a:cubicBezTo>
                    <a:pt x="963658" y="134125"/>
                    <a:pt x="986390" y="220487"/>
                    <a:pt x="1007027" y="271287"/>
                  </a:cubicBezTo>
                  <a:cubicBezTo>
                    <a:pt x="1027664" y="322087"/>
                    <a:pt x="1076204" y="349564"/>
                    <a:pt x="1080173" y="357502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5396432" y="6166038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ODD</a:t>
            </a:r>
            <a:endParaRPr lang="en-US" sz="1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087079" y="6166038"/>
            <a:ext cx="63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EVEN</a:t>
            </a:r>
            <a:endParaRPr lang="en-US" sz="1600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9795140" y="5796706"/>
            <a:ext cx="2611442" cy="980324"/>
            <a:chOff x="5779602" y="9120117"/>
            <a:chExt cx="1811609" cy="980324"/>
          </a:xfrm>
        </p:grpSpPr>
        <p:sp>
          <p:nvSpPr>
            <p:cNvPr id="103" name="TextBox 102"/>
            <p:cNvSpPr txBox="1"/>
            <p:nvPr/>
          </p:nvSpPr>
          <p:spPr>
            <a:xfrm>
              <a:off x="6086527" y="9120117"/>
              <a:ext cx="1126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CHARGE MODE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779602" y="9515666"/>
              <a:ext cx="1811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(excess charge in </a:t>
              </a:r>
              <a:r>
                <a:rPr lang="en-US" sz="1600" dirty="0" err="1" smtClean="0"/>
                <a:t>qp’s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296609" y="2163168"/>
                <a:ext cx="370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09" y="2163168"/>
                <a:ext cx="37093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>
            <a:off x="7244136" y="92599"/>
            <a:ext cx="22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OUT-OF-EQUILIBRIUM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4759025" y="182527"/>
                <a:ext cx="2233112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symmetry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025" y="182527"/>
                <a:ext cx="2233112" cy="410305"/>
              </a:xfrm>
              <a:prstGeom prst="rect">
                <a:avLst/>
              </a:prstGeom>
              <a:blipFill>
                <a:blip r:embed="rId14"/>
                <a:stretch>
                  <a:fillRect l="-2459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ight Arrow 108"/>
          <p:cNvSpPr/>
          <p:nvPr/>
        </p:nvSpPr>
        <p:spPr>
          <a:xfrm>
            <a:off x="4417363" y="6192255"/>
            <a:ext cx="500183" cy="260934"/>
          </a:xfrm>
          <a:prstGeom prst="rightArrow">
            <a:avLst>
              <a:gd name="adj1" fmla="val 3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1750651" y="6130844"/>
            <a:ext cx="2411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CHARGE IMBALANCE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656862" y="4545183"/>
            <a:ext cx="2378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GAP MODIFICATION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2" name="Right Arrow 111"/>
          <p:cNvSpPr/>
          <p:nvPr/>
        </p:nvSpPr>
        <p:spPr>
          <a:xfrm>
            <a:off x="4387816" y="4588798"/>
            <a:ext cx="500183" cy="260934"/>
          </a:xfrm>
          <a:prstGeom prst="rightArrow">
            <a:avLst>
              <a:gd name="adj1" fmla="val 3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267755" y="3790286"/>
            <a:ext cx="3158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 analogue for normal metals: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83" grpId="0" animBg="1"/>
      <p:bldP spid="100" grpId="0"/>
      <p:bldP spid="101" grpId="0"/>
      <p:bldP spid="105" grpId="0"/>
      <p:bldP spid="106" grpId="0"/>
      <p:bldP spid="107" grpId="0"/>
      <p:bldP spid="109" grpId="0" animBg="1"/>
      <p:bldP spid="110" grpId="0"/>
      <p:bldP spid="111" grpId="0"/>
      <p:bldP spid="112" grpId="0" animBg="1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177" y="112192"/>
            <a:ext cx="148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QP Relaxation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2541" y="549146"/>
            <a:ext cx="13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processes: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6894" y="897205"/>
                <a:ext cx="4780091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 smtClean="0"/>
                  <a:t>elastic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/>
                  <a:t>i</a:t>
                </a:r>
                <a:r>
                  <a:rPr lang="en-US" dirty="0" smtClean="0"/>
                  <a:t>nelastic – relaxation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/>
                  <a:t>i</a:t>
                </a:r>
                <a:r>
                  <a:rPr lang="en-US" dirty="0" smtClean="0"/>
                  <a:t>nelastic – </a:t>
                </a:r>
                <a:r>
                  <a:rPr lang="en-US" dirty="0" err="1" smtClean="0"/>
                  <a:t>pairbreaking</a:t>
                </a:r>
                <a:r>
                  <a:rPr lang="en-US" dirty="0"/>
                  <a:t>/</a:t>
                </a:r>
                <a:r>
                  <a:rPr lang="en-US" dirty="0" smtClean="0"/>
                  <a:t>recombination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/>
                  <a:t>b</a:t>
                </a:r>
                <a:r>
                  <a:rPr lang="en-US" dirty="0" smtClean="0"/>
                  <a:t>ranch crossing – usually inelastic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)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 smtClean="0"/>
                  <a:t>diffusion/tunneling out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94" y="897205"/>
                <a:ext cx="4780091" cy="1785104"/>
              </a:xfrm>
              <a:prstGeom prst="rect">
                <a:avLst/>
              </a:prstGeom>
              <a:blipFill>
                <a:blip r:embed="rId2"/>
                <a:stretch>
                  <a:fillRect l="-1148" t="-1706" b="-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57206" y="180974"/>
            <a:ext cx="4544095" cy="2801818"/>
            <a:chOff x="3813064" y="640412"/>
            <a:chExt cx="3129312" cy="1780000"/>
          </a:xfrm>
        </p:grpSpPr>
        <p:grpSp>
          <p:nvGrpSpPr>
            <p:cNvPr id="6" name="Group 5"/>
            <p:cNvGrpSpPr/>
            <p:nvPr/>
          </p:nvGrpSpPr>
          <p:grpSpPr>
            <a:xfrm>
              <a:off x="4210288" y="640412"/>
              <a:ext cx="1885949" cy="1475771"/>
              <a:chOff x="1557816" y="3349665"/>
              <a:chExt cx="1885949" cy="1475771"/>
            </a:xfrm>
            <a:solidFill>
              <a:schemeClr val="bg1"/>
            </a:solidFill>
          </p:grpSpPr>
          <p:cxnSp>
            <p:nvCxnSpPr>
              <p:cNvPr id="45" name="Straight Arrow Connector 44"/>
              <p:cNvCxnSpPr/>
              <p:nvPr/>
            </p:nvCxnSpPr>
            <p:spPr>
              <a:xfrm flipH="1" flipV="1">
                <a:off x="2726470" y="3580642"/>
                <a:ext cx="14565" cy="1244461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564126" y="3349665"/>
                    <a:ext cx="269703" cy="175978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4126" y="3349665"/>
                    <a:ext cx="269703" cy="17597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688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Connector 46"/>
              <p:cNvCxnSpPr/>
              <p:nvPr/>
            </p:nvCxnSpPr>
            <p:spPr>
              <a:xfrm>
                <a:off x="2023740" y="3752717"/>
                <a:ext cx="1" cy="1072719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443765" y="4219239"/>
                <a:ext cx="0" cy="190023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Freeform 48"/>
              <p:cNvSpPr/>
              <p:nvPr/>
            </p:nvSpPr>
            <p:spPr>
              <a:xfrm flipV="1">
                <a:off x="1557816" y="3892401"/>
                <a:ext cx="942974" cy="590682"/>
              </a:xfrm>
              <a:custGeom>
                <a:avLst/>
                <a:gdLst>
                  <a:gd name="connsiteX0" fmla="*/ 0 w 1038225"/>
                  <a:gd name="connsiteY0" fmla="*/ 419100 h 438150"/>
                  <a:gd name="connsiteX1" fmla="*/ 95250 w 1038225"/>
                  <a:gd name="connsiteY1" fmla="*/ 171450 h 438150"/>
                  <a:gd name="connsiteX2" fmla="*/ 295275 w 1038225"/>
                  <a:gd name="connsiteY2" fmla="*/ 47625 h 438150"/>
                  <a:gd name="connsiteX3" fmla="*/ 514350 w 1038225"/>
                  <a:gd name="connsiteY3" fmla="*/ 0 h 438150"/>
                  <a:gd name="connsiteX4" fmla="*/ 742950 w 1038225"/>
                  <a:gd name="connsiteY4" fmla="*/ 47625 h 438150"/>
                  <a:gd name="connsiteX5" fmla="*/ 914400 w 1038225"/>
                  <a:gd name="connsiteY5" fmla="*/ 133350 h 438150"/>
                  <a:gd name="connsiteX6" fmla="*/ 1009650 w 1038225"/>
                  <a:gd name="connsiteY6" fmla="*/ 371475 h 438150"/>
                  <a:gd name="connsiteX7" fmla="*/ 1038225 w 1038225"/>
                  <a:gd name="connsiteY7" fmla="*/ 43815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8225" h="438150">
                    <a:moveTo>
                      <a:pt x="0" y="419100"/>
                    </a:moveTo>
                    <a:cubicBezTo>
                      <a:pt x="23019" y="326231"/>
                      <a:pt x="46038" y="233362"/>
                      <a:pt x="95250" y="171450"/>
                    </a:cubicBezTo>
                    <a:cubicBezTo>
                      <a:pt x="144462" y="109538"/>
                      <a:pt x="225425" y="76200"/>
                      <a:pt x="295275" y="47625"/>
                    </a:cubicBezTo>
                    <a:cubicBezTo>
                      <a:pt x="365125" y="19050"/>
                      <a:pt x="439738" y="0"/>
                      <a:pt x="514350" y="0"/>
                    </a:cubicBezTo>
                    <a:cubicBezTo>
                      <a:pt x="588962" y="0"/>
                      <a:pt x="676275" y="25400"/>
                      <a:pt x="742950" y="47625"/>
                    </a:cubicBezTo>
                    <a:cubicBezTo>
                      <a:pt x="809625" y="69850"/>
                      <a:pt x="869950" y="79375"/>
                      <a:pt x="914400" y="133350"/>
                    </a:cubicBezTo>
                    <a:cubicBezTo>
                      <a:pt x="958850" y="187325"/>
                      <a:pt x="989013" y="320675"/>
                      <a:pt x="1009650" y="371475"/>
                    </a:cubicBezTo>
                    <a:cubicBezTo>
                      <a:pt x="1030287" y="422275"/>
                      <a:pt x="1034256" y="430212"/>
                      <a:pt x="1038225" y="438150"/>
                    </a:cubicBezTo>
                  </a:path>
                </a:pathLst>
              </a:custGeom>
              <a:no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3813064" y="2100720"/>
              <a:ext cx="3097853" cy="309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96235" y="1058928"/>
              <a:ext cx="1" cy="10727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 flipV="1">
              <a:off x="5664074" y="1182137"/>
              <a:ext cx="942974" cy="590682"/>
            </a:xfrm>
            <a:custGeom>
              <a:avLst/>
              <a:gdLst>
                <a:gd name="connsiteX0" fmla="*/ 0 w 1038225"/>
                <a:gd name="connsiteY0" fmla="*/ 419100 h 438150"/>
                <a:gd name="connsiteX1" fmla="*/ 95250 w 1038225"/>
                <a:gd name="connsiteY1" fmla="*/ 171450 h 438150"/>
                <a:gd name="connsiteX2" fmla="*/ 295275 w 1038225"/>
                <a:gd name="connsiteY2" fmla="*/ 47625 h 438150"/>
                <a:gd name="connsiteX3" fmla="*/ 514350 w 1038225"/>
                <a:gd name="connsiteY3" fmla="*/ 0 h 438150"/>
                <a:gd name="connsiteX4" fmla="*/ 742950 w 1038225"/>
                <a:gd name="connsiteY4" fmla="*/ 47625 h 438150"/>
                <a:gd name="connsiteX5" fmla="*/ 914400 w 1038225"/>
                <a:gd name="connsiteY5" fmla="*/ 133350 h 438150"/>
                <a:gd name="connsiteX6" fmla="*/ 1009650 w 1038225"/>
                <a:gd name="connsiteY6" fmla="*/ 371475 h 438150"/>
                <a:gd name="connsiteX7" fmla="*/ 1038225 w 1038225"/>
                <a:gd name="connsiteY7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225" h="438150">
                  <a:moveTo>
                    <a:pt x="0" y="419100"/>
                  </a:moveTo>
                  <a:cubicBezTo>
                    <a:pt x="23019" y="326231"/>
                    <a:pt x="46038" y="233362"/>
                    <a:pt x="95250" y="171450"/>
                  </a:cubicBezTo>
                  <a:cubicBezTo>
                    <a:pt x="144462" y="109538"/>
                    <a:pt x="225425" y="76200"/>
                    <a:pt x="295275" y="47625"/>
                  </a:cubicBezTo>
                  <a:cubicBezTo>
                    <a:pt x="365125" y="19050"/>
                    <a:pt x="439738" y="0"/>
                    <a:pt x="514350" y="0"/>
                  </a:cubicBezTo>
                  <a:cubicBezTo>
                    <a:pt x="588962" y="0"/>
                    <a:pt x="676275" y="25400"/>
                    <a:pt x="742950" y="47625"/>
                  </a:cubicBezTo>
                  <a:cubicBezTo>
                    <a:pt x="809625" y="69850"/>
                    <a:pt x="869950" y="79375"/>
                    <a:pt x="914400" y="133350"/>
                  </a:cubicBezTo>
                  <a:cubicBezTo>
                    <a:pt x="958850" y="187325"/>
                    <a:pt x="989013" y="320675"/>
                    <a:pt x="1009650" y="371475"/>
                  </a:cubicBezTo>
                  <a:cubicBezTo>
                    <a:pt x="1030287" y="422275"/>
                    <a:pt x="1034256" y="430212"/>
                    <a:pt x="1038225" y="43815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38166" y="2235667"/>
                  <a:ext cx="296761" cy="1847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𝑘𝐹</m:t>
                        </m:r>
                      </m:oMath>
                    </m:oMathPara>
                  </a14:m>
                  <a:endParaRPr lang="en-US" sz="1600" baseline="-25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166" y="2235667"/>
                  <a:ext cx="296761" cy="1847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49560" y="2219141"/>
                  <a:ext cx="179522" cy="1847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baseline="-25000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1600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9560" y="2219141"/>
                  <a:ext cx="179522" cy="184745"/>
                </a:xfrm>
                <a:prstGeom prst="rect">
                  <a:avLst/>
                </a:prstGeom>
                <a:blipFill>
                  <a:blip r:embed="rId5"/>
                  <a:stretch>
                    <a:fillRect l="-16279" r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/>
            <p:cNvSpPr/>
            <p:nvPr/>
          </p:nvSpPr>
          <p:spPr>
            <a:xfrm>
              <a:off x="4489662" y="1700009"/>
              <a:ext cx="65653" cy="5830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793055" y="1705434"/>
              <a:ext cx="65653" cy="5830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942510" y="1696407"/>
              <a:ext cx="65653" cy="5830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13077" y="1702971"/>
              <a:ext cx="65653" cy="5830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528397" y="1317435"/>
              <a:ext cx="65653" cy="5830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256311" y="1346587"/>
              <a:ext cx="2305732" cy="16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197290" y="1316233"/>
              <a:ext cx="65653" cy="5830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726513" y="1522623"/>
              <a:ext cx="65653" cy="5830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6" idx="3"/>
            </p:cNvCxnSpPr>
            <p:nvPr/>
          </p:nvCxnSpPr>
          <p:spPr>
            <a:xfrm flipH="1">
              <a:off x="5824537" y="1367200"/>
              <a:ext cx="713475" cy="16971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484788" y="1509986"/>
              <a:ext cx="65653" cy="5830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urved Connector 21"/>
            <p:cNvCxnSpPr>
              <a:endCxn id="21" idx="6"/>
            </p:cNvCxnSpPr>
            <p:nvPr/>
          </p:nvCxnSpPr>
          <p:spPr>
            <a:xfrm rot="5400000">
              <a:off x="6514764" y="1410214"/>
              <a:ext cx="164602" cy="93247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16200000" flipV="1">
              <a:off x="4428845" y="1895614"/>
              <a:ext cx="272444" cy="85157"/>
            </a:xfrm>
            <a:prstGeom prst="curvedConnector3">
              <a:avLst>
                <a:gd name="adj1" fmla="val 9794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5400000" flipH="1" flipV="1">
              <a:off x="4633753" y="1903522"/>
              <a:ext cx="272444" cy="85157"/>
            </a:xfrm>
            <a:prstGeom prst="curvedConnector3">
              <a:avLst>
                <a:gd name="adj1" fmla="val 9794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5400000">
              <a:off x="6053150" y="1892289"/>
              <a:ext cx="279297" cy="114474"/>
            </a:xfrm>
            <a:prstGeom prst="curvedConnector3">
              <a:avLst>
                <a:gd name="adj1" fmla="val 7387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H="1">
              <a:off x="5872597" y="1882680"/>
              <a:ext cx="279297" cy="114474"/>
            </a:xfrm>
            <a:prstGeom prst="curvedConnector3">
              <a:avLst>
                <a:gd name="adj1" fmla="val 7387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740639" y="1139398"/>
                  <a:ext cx="28693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0639" y="1139398"/>
                  <a:ext cx="286937" cy="215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866325" y="1838378"/>
                  <a:ext cx="2869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6325" y="1838378"/>
                  <a:ext cx="286938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21277" r="-23404" b="-3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638022" y="1808867"/>
                  <a:ext cx="2869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022" y="1808867"/>
                  <a:ext cx="286938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23404" r="-21277" b="-3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788891" y="1324403"/>
                  <a:ext cx="2869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(4)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8891" y="1324403"/>
                  <a:ext cx="286938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23404" r="-21277" b="-30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655438" y="1369755"/>
                  <a:ext cx="2869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5438" y="1369755"/>
                  <a:ext cx="286938" cy="21544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302937" y="2140589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937" y="2140589"/>
                  <a:ext cx="18114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6977" r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 rot="21168394">
              <a:off x="4230116" y="1837524"/>
              <a:ext cx="251277" cy="238822"/>
              <a:chOff x="4038600" y="1818187"/>
              <a:chExt cx="251277" cy="238822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4038600" y="1818187"/>
                <a:ext cx="209550" cy="205876"/>
              </a:xfrm>
              <a:custGeom>
                <a:avLst/>
                <a:gdLst>
                  <a:gd name="connsiteX0" fmla="*/ 0 w 209550"/>
                  <a:gd name="connsiteY0" fmla="*/ 1088 h 205876"/>
                  <a:gd name="connsiteX1" fmla="*/ 40481 w 209550"/>
                  <a:gd name="connsiteY1" fmla="*/ 10613 h 205876"/>
                  <a:gd name="connsiteX2" fmla="*/ 42863 w 209550"/>
                  <a:gd name="connsiteY2" fmla="*/ 22519 h 205876"/>
                  <a:gd name="connsiteX3" fmla="*/ 33338 w 209550"/>
                  <a:gd name="connsiteY3" fmla="*/ 36807 h 205876"/>
                  <a:gd name="connsiteX4" fmla="*/ 35719 w 209550"/>
                  <a:gd name="connsiteY4" fmla="*/ 43951 h 205876"/>
                  <a:gd name="connsiteX5" fmla="*/ 45244 w 209550"/>
                  <a:gd name="connsiteY5" fmla="*/ 70144 h 205876"/>
                  <a:gd name="connsiteX6" fmla="*/ 52388 w 209550"/>
                  <a:gd name="connsiteY6" fmla="*/ 72526 h 205876"/>
                  <a:gd name="connsiteX7" fmla="*/ 61913 w 209550"/>
                  <a:gd name="connsiteY7" fmla="*/ 70144 h 205876"/>
                  <a:gd name="connsiteX8" fmla="*/ 69056 w 209550"/>
                  <a:gd name="connsiteY8" fmla="*/ 67763 h 205876"/>
                  <a:gd name="connsiteX9" fmla="*/ 85725 w 209550"/>
                  <a:gd name="connsiteY9" fmla="*/ 65382 h 205876"/>
                  <a:gd name="connsiteX10" fmla="*/ 111919 w 209550"/>
                  <a:gd name="connsiteY10" fmla="*/ 65382 h 205876"/>
                  <a:gd name="connsiteX11" fmla="*/ 116681 w 209550"/>
                  <a:gd name="connsiteY11" fmla="*/ 79669 h 205876"/>
                  <a:gd name="connsiteX12" fmla="*/ 119063 w 209550"/>
                  <a:gd name="connsiteY12" fmla="*/ 86813 h 205876"/>
                  <a:gd name="connsiteX13" fmla="*/ 116681 w 209550"/>
                  <a:gd name="connsiteY13" fmla="*/ 96338 h 205876"/>
                  <a:gd name="connsiteX14" fmla="*/ 111919 w 209550"/>
                  <a:gd name="connsiteY14" fmla="*/ 110626 h 205876"/>
                  <a:gd name="connsiteX15" fmla="*/ 114300 w 209550"/>
                  <a:gd name="connsiteY15" fmla="*/ 129676 h 205876"/>
                  <a:gd name="connsiteX16" fmla="*/ 116681 w 209550"/>
                  <a:gd name="connsiteY16" fmla="*/ 136819 h 205876"/>
                  <a:gd name="connsiteX17" fmla="*/ 123825 w 209550"/>
                  <a:gd name="connsiteY17" fmla="*/ 139201 h 205876"/>
                  <a:gd name="connsiteX18" fmla="*/ 140494 w 209550"/>
                  <a:gd name="connsiteY18" fmla="*/ 129676 h 205876"/>
                  <a:gd name="connsiteX19" fmla="*/ 150019 w 209550"/>
                  <a:gd name="connsiteY19" fmla="*/ 124913 h 205876"/>
                  <a:gd name="connsiteX20" fmla="*/ 157163 w 209550"/>
                  <a:gd name="connsiteY20" fmla="*/ 120151 h 205876"/>
                  <a:gd name="connsiteX21" fmla="*/ 180975 w 209550"/>
                  <a:gd name="connsiteY21" fmla="*/ 122532 h 205876"/>
                  <a:gd name="connsiteX22" fmla="*/ 192881 w 209550"/>
                  <a:gd name="connsiteY22" fmla="*/ 191588 h 205876"/>
                  <a:gd name="connsiteX23" fmla="*/ 207169 w 209550"/>
                  <a:gd name="connsiteY23" fmla="*/ 193969 h 205876"/>
                  <a:gd name="connsiteX24" fmla="*/ 209550 w 209550"/>
                  <a:gd name="connsiteY24" fmla="*/ 205876 h 20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9550" h="205876">
                    <a:moveTo>
                      <a:pt x="0" y="1088"/>
                    </a:moveTo>
                    <a:cubicBezTo>
                      <a:pt x="17287" y="2240"/>
                      <a:pt x="34206" y="-6120"/>
                      <a:pt x="40481" y="10613"/>
                    </a:cubicBezTo>
                    <a:cubicBezTo>
                      <a:pt x="41902" y="14403"/>
                      <a:pt x="42069" y="18550"/>
                      <a:pt x="42863" y="22519"/>
                    </a:cubicBezTo>
                    <a:cubicBezTo>
                      <a:pt x="38567" y="26815"/>
                      <a:pt x="33338" y="29914"/>
                      <a:pt x="33338" y="36807"/>
                    </a:cubicBezTo>
                    <a:cubicBezTo>
                      <a:pt x="33338" y="39317"/>
                      <a:pt x="34925" y="41570"/>
                      <a:pt x="35719" y="43951"/>
                    </a:cubicBezTo>
                    <a:cubicBezTo>
                      <a:pt x="37510" y="58281"/>
                      <a:pt x="34105" y="62718"/>
                      <a:pt x="45244" y="70144"/>
                    </a:cubicBezTo>
                    <a:cubicBezTo>
                      <a:pt x="47333" y="71536"/>
                      <a:pt x="50007" y="71732"/>
                      <a:pt x="52388" y="72526"/>
                    </a:cubicBezTo>
                    <a:cubicBezTo>
                      <a:pt x="55563" y="71732"/>
                      <a:pt x="58766" y="71043"/>
                      <a:pt x="61913" y="70144"/>
                    </a:cubicBezTo>
                    <a:cubicBezTo>
                      <a:pt x="64326" y="69454"/>
                      <a:pt x="66595" y="68255"/>
                      <a:pt x="69056" y="67763"/>
                    </a:cubicBezTo>
                    <a:cubicBezTo>
                      <a:pt x="74560" y="66662"/>
                      <a:pt x="80169" y="66176"/>
                      <a:pt x="85725" y="65382"/>
                    </a:cubicBezTo>
                    <a:cubicBezTo>
                      <a:pt x="94238" y="62545"/>
                      <a:pt x="102365" y="58695"/>
                      <a:pt x="111919" y="65382"/>
                    </a:cubicBezTo>
                    <a:cubicBezTo>
                      <a:pt x="116031" y="68261"/>
                      <a:pt x="115094" y="74907"/>
                      <a:pt x="116681" y="79669"/>
                    </a:cubicBezTo>
                    <a:lnTo>
                      <a:pt x="119063" y="86813"/>
                    </a:lnTo>
                    <a:cubicBezTo>
                      <a:pt x="118269" y="89988"/>
                      <a:pt x="117621" y="93203"/>
                      <a:pt x="116681" y="96338"/>
                    </a:cubicBezTo>
                    <a:cubicBezTo>
                      <a:pt x="115238" y="101146"/>
                      <a:pt x="111919" y="110626"/>
                      <a:pt x="111919" y="110626"/>
                    </a:cubicBezTo>
                    <a:cubicBezTo>
                      <a:pt x="112713" y="116976"/>
                      <a:pt x="113155" y="123380"/>
                      <a:pt x="114300" y="129676"/>
                    </a:cubicBezTo>
                    <a:cubicBezTo>
                      <a:pt x="114749" y="132145"/>
                      <a:pt x="114906" y="135044"/>
                      <a:pt x="116681" y="136819"/>
                    </a:cubicBezTo>
                    <a:cubicBezTo>
                      <a:pt x="118456" y="138594"/>
                      <a:pt x="121444" y="138407"/>
                      <a:pt x="123825" y="139201"/>
                    </a:cubicBezTo>
                    <a:cubicBezTo>
                      <a:pt x="148968" y="134171"/>
                      <a:pt x="126110" y="141662"/>
                      <a:pt x="140494" y="129676"/>
                    </a:cubicBezTo>
                    <a:cubicBezTo>
                      <a:pt x="143221" y="127404"/>
                      <a:pt x="146937" y="126674"/>
                      <a:pt x="150019" y="124913"/>
                    </a:cubicBezTo>
                    <a:cubicBezTo>
                      <a:pt x="152504" y="123493"/>
                      <a:pt x="154782" y="121738"/>
                      <a:pt x="157163" y="120151"/>
                    </a:cubicBezTo>
                    <a:cubicBezTo>
                      <a:pt x="165100" y="120945"/>
                      <a:pt x="177925" y="115161"/>
                      <a:pt x="180975" y="122532"/>
                    </a:cubicBezTo>
                    <a:cubicBezTo>
                      <a:pt x="199284" y="166778"/>
                      <a:pt x="163094" y="184969"/>
                      <a:pt x="192881" y="191588"/>
                    </a:cubicBezTo>
                    <a:cubicBezTo>
                      <a:pt x="197594" y="192635"/>
                      <a:pt x="202406" y="193175"/>
                      <a:pt x="207169" y="193969"/>
                    </a:cubicBezTo>
                    <a:lnTo>
                      <a:pt x="209550" y="205876"/>
                    </a:lnTo>
                  </a:path>
                </a:pathLst>
              </a:cu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8007383">
                <a:off x="4244158" y="2011290"/>
                <a:ext cx="45719" cy="45719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 rot="6015391">
              <a:off x="5442006" y="1579857"/>
              <a:ext cx="251277" cy="238822"/>
              <a:chOff x="4038600" y="1818187"/>
              <a:chExt cx="251277" cy="238822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4038600" y="1818187"/>
                <a:ext cx="209550" cy="205876"/>
              </a:xfrm>
              <a:custGeom>
                <a:avLst/>
                <a:gdLst>
                  <a:gd name="connsiteX0" fmla="*/ 0 w 209550"/>
                  <a:gd name="connsiteY0" fmla="*/ 1088 h 205876"/>
                  <a:gd name="connsiteX1" fmla="*/ 40481 w 209550"/>
                  <a:gd name="connsiteY1" fmla="*/ 10613 h 205876"/>
                  <a:gd name="connsiteX2" fmla="*/ 42863 w 209550"/>
                  <a:gd name="connsiteY2" fmla="*/ 22519 h 205876"/>
                  <a:gd name="connsiteX3" fmla="*/ 33338 w 209550"/>
                  <a:gd name="connsiteY3" fmla="*/ 36807 h 205876"/>
                  <a:gd name="connsiteX4" fmla="*/ 35719 w 209550"/>
                  <a:gd name="connsiteY4" fmla="*/ 43951 h 205876"/>
                  <a:gd name="connsiteX5" fmla="*/ 45244 w 209550"/>
                  <a:gd name="connsiteY5" fmla="*/ 70144 h 205876"/>
                  <a:gd name="connsiteX6" fmla="*/ 52388 w 209550"/>
                  <a:gd name="connsiteY6" fmla="*/ 72526 h 205876"/>
                  <a:gd name="connsiteX7" fmla="*/ 61913 w 209550"/>
                  <a:gd name="connsiteY7" fmla="*/ 70144 h 205876"/>
                  <a:gd name="connsiteX8" fmla="*/ 69056 w 209550"/>
                  <a:gd name="connsiteY8" fmla="*/ 67763 h 205876"/>
                  <a:gd name="connsiteX9" fmla="*/ 85725 w 209550"/>
                  <a:gd name="connsiteY9" fmla="*/ 65382 h 205876"/>
                  <a:gd name="connsiteX10" fmla="*/ 111919 w 209550"/>
                  <a:gd name="connsiteY10" fmla="*/ 65382 h 205876"/>
                  <a:gd name="connsiteX11" fmla="*/ 116681 w 209550"/>
                  <a:gd name="connsiteY11" fmla="*/ 79669 h 205876"/>
                  <a:gd name="connsiteX12" fmla="*/ 119063 w 209550"/>
                  <a:gd name="connsiteY12" fmla="*/ 86813 h 205876"/>
                  <a:gd name="connsiteX13" fmla="*/ 116681 w 209550"/>
                  <a:gd name="connsiteY13" fmla="*/ 96338 h 205876"/>
                  <a:gd name="connsiteX14" fmla="*/ 111919 w 209550"/>
                  <a:gd name="connsiteY14" fmla="*/ 110626 h 205876"/>
                  <a:gd name="connsiteX15" fmla="*/ 114300 w 209550"/>
                  <a:gd name="connsiteY15" fmla="*/ 129676 h 205876"/>
                  <a:gd name="connsiteX16" fmla="*/ 116681 w 209550"/>
                  <a:gd name="connsiteY16" fmla="*/ 136819 h 205876"/>
                  <a:gd name="connsiteX17" fmla="*/ 123825 w 209550"/>
                  <a:gd name="connsiteY17" fmla="*/ 139201 h 205876"/>
                  <a:gd name="connsiteX18" fmla="*/ 140494 w 209550"/>
                  <a:gd name="connsiteY18" fmla="*/ 129676 h 205876"/>
                  <a:gd name="connsiteX19" fmla="*/ 150019 w 209550"/>
                  <a:gd name="connsiteY19" fmla="*/ 124913 h 205876"/>
                  <a:gd name="connsiteX20" fmla="*/ 157163 w 209550"/>
                  <a:gd name="connsiteY20" fmla="*/ 120151 h 205876"/>
                  <a:gd name="connsiteX21" fmla="*/ 180975 w 209550"/>
                  <a:gd name="connsiteY21" fmla="*/ 122532 h 205876"/>
                  <a:gd name="connsiteX22" fmla="*/ 192881 w 209550"/>
                  <a:gd name="connsiteY22" fmla="*/ 191588 h 205876"/>
                  <a:gd name="connsiteX23" fmla="*/ 207169 w 209550"/>
                  <a:gd name="connsiteY23" fmla="*/ 193969 h 205876"/>
                  <a:gd name="connsiteX24" fmla="*/ 209550 w 209550"/>
                  <a:gd name="connsiteY24" fmla="*/ 205876 h 20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9550" h="205876">
                    <a:moveTo>
                      <a:pt x="0" y="1088"/>
                    </a:moveTo>
                    <a:cubicBezTo>
                      <a:pt x="17287" y="2240"/>
                      <a:pt x="34206" y="-6120"/>
                      <a:pt x="40481" y="10613"/>
                    </a:cubicBezTo>
                    <a:cubicBezTo>
                      <a:pt x="41902" y="14403"/>
                      <a:pt x="42069" y="18550"/>
                      <a:pt x="42863" y="22519"/>
                    </a:cubicBezTo>
                    <a:cubicBezTo>
                      <a:pt x="38567" y="26815"/>
                      <a:pt x="33338" y="29914"/>
                      <a:pt x="33338" y="36807"/>
                    </a:cubicBezTo>
                    <a:cubicBezTo>
                      <a:pt x="33338" y="39317"/>
                      <a:pt x="34925" y="41570"/>
                      <a:pt x="35719" y="43951"/>
                    </a:cubicBezTo>
                    <a:cubicBezTo>
                      <a:pt x="37510" y="58281"/>
                      <a:pt x="34105" y="62718"/>
                      <a:pt x="45244" y="70144"/>
                    </a:cubicBezTo>
                    <a:cubicBezTo>
                      <a:pt x="47333" y="71536"/>
                      <a:pt x="50007" y="71732"/>
                      <a:pt x="52388" y="72526"/>
                    </a:cubicBezTo>
                    <a:cubicBezTo>
                      <a:pt x="55563" y="71732"/>
                      <a:pt x="58766" y="71043"/>
                      <a:pt x="61913" y="70144"/>
                    </a:cubicBezTo>
                    <a:cubicBezTo>
                      <a:pt x="64326" y="69454"/>
                      <a:pt x="66595" y="68255"/>
                      <a:pt x="69056" y="67763"/>
                    </a:cubicBezTo>
                    <a:cubicBezTo>
                      <a:pt x="74560" y="66662"/>
                      <a:pt x="80169" y="66176"/>
                      <a:pt x="85725" y="65382"/>
                    </a:cubicBezTo>
                    <a:cubicBezTo>
                      <a:pt x="94238" y="62545"/>
                      <a:pt x="102365" y="58695"/>
                      <a:pt x="111919" y="65382"/>
                    </a:cubicBezTo>
                    <a:cubicBezTo>
                      <a:pt x="116031" y="68261"/>
                      <a:pt x="115094" y="74907"/>
                      <a:pt x="116681" y="79669"/>
                    </a:cubicBezTo>
                    <a:lnTo>
                      <a:pt x="119063" y="86813"/>
                    </a:lnTo>
                    <a:cubicBezTo>
                      <a:pt x="118269" y="89988"/>
                      <a:pt x="117621" y="93203"/>
                      <a:pt x="116681" y="96338"/>
                    </a:cubicBezTo>
                    <a:cubicBezTo>
                      <a:pt x="115238" y="101146"/>
                      <a:pt x="111919" y="110626"/>
                      <a:pt x="111919" y="110626"/>
                    </a:cubicBezTo>
                    <a:cubicBezTo>
                      <a:pt x="112713" y="116976"/>
                      <a:pt x="113155" y="123380"/>
                      <a:pt x="114300" y="129676"/>
                    </a:cubicBezTo>
                    <a:cubicBezTo>
                      <a:pt x="114749" y="132145"/>
                      <a:pt x="114906" y="135044"/>
                      <a:pt x="116681" y="136819"/>
                    </a:cubicBezTo>
                    <a:cubicBezTo>
                      <a:pt x="118456" y="138594"/>
                      <a:pt x="121444" y="138407"/>
                      <a:pt x="123825" y="139201"/>
                    </a:cubicBezTo>
                    <a:cubicBezTo>
                      <a:pt x="148968" y="134171"/>
                      <a:pt x="126110" y="141662"/>
                      <a:pt x="140494" y="129676"/>
                    </a:cubicBezTo>
                    <a:cubicBezTo>
                      <a:pt x="143221" y="127404"/>
                      <a:pt x="146937" y="126674"/>
                      <a:pt x="150019" y="124913"/>
                    </a:cubicBezTo>
                    <a:cubicBezTo>
                      <a:pt x="152504" y="123493"/>
                      <a:pt x="154782" y="121738"/>
                      <a:pt x="157163" y="120151"/>
                    </a:cubicBezTo>
                    <a:cubicBezTo>
                      <a:pt x="165100" y="120945"/>
                      <a:pt x="177925" y="115161"/>
                      <a:pt x="180975" y="122532"/>
                    </a:cubicBezTo>
                    <a:cubicBezTo>
                      <a:pt x="199284" y="166778"/>
                      <a:pt x="163094" y="184969"/>
                      <a:pt x="192881" y="191588"/>
                    </a:cubicBezTo>
                    <a:cubicBezTo>
                      <a:pt x="197594" y="192635"/>
                      <a:pt x="202406" y="193175"/>
                      <a:pt x="207169" y="193969"/>
                    </a:cubicBezTo>
                    <a:lnTo>
                      <a:pt x="209550" y="205876"/>
                    </a:lnTo>
                  </a:path>
                </a:pathLst>
              </a:cu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8007383">
                <a:off x="4244158" y="2011290"/>
                <a:ext cx="45719" cy="45719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20766205">
              <a:off x="6624371" y="1562260"/>
              <a:ext cx="251277" cy="238822"/>
              <a:chOff x="4038600" y="1818187"/>
              <a:chExt cx="251277" cy="238822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4038600" y="1818187"/>
                <a:ext cx="209550" cy="205876"/>
              </a:xfrm>
              <a:custGeom>
                <a:avLst/>
                <a:gdLst>
                  <a:gd name="connsiteX0" fmla="*/ 0 w 209550"/>
                  <a:gd name="connsiteY0" fmla="*/ 1088 h 205876"/>
                  <a:gd name="connsiteX1" fmla="*/ 40481 w 209550"/>
                  <a:gd name="connsiteY1" fmla="*/ 10613 h 205876"/>
                  <a:gd name="connsiteX2" fmla="*/ 42863 w 209550"/>
                  <a:gd name="connsiteY2" fmla="*/ 22519 h 205876"/>
                  <a:gd name="connsiteX3" fmla="*/ 33338 w 209550"/>
                  <a:gd name="connsiteY3" fmla="*/ 36807 h 205876"/>
                  <a:gd name="connsiteX4" fmla="*/ 35719 w 209550"/>
                  <a:gd name="connsiteY4" fmla="*/ 43951 h 205876"/>
                  <a:gd name="connsiteX5" fmla="*/ 45244 w 209550"/>
                  <a:gd name="connsiteY5" fmla="*/ 70144 h 205876"/>
                  <a:gd name="connsiteX6" fmla="*/ 52388 w 209550"/>
                  <a:gd name="connsiteY6" fmla="*/ 72526 h 205876"/>
                  <a:gd name="connsiteX7" fmla="*/ 61913 w 209550"/>
                  <a:gd name="connsiteY7" fmla="*/ 70144 h 205876"/>
                  <a:gd name="connsiteX8" fmla="*/ 69056 w 209550"/>
                  <a:gd name="connsiteY8" fmla="*/ 67763 h 205876"/>
                  <a:gd name="connsiteX9" fmla="*/ 85725 w 209550"/>
                  <a:gd name="connsiteY9" fmla="*/ 65382 h 205876"/>
                  <a:gd name="connsiteX10" fmla="*/ 111919 w 209550"/>
                  <a:gd name="connsiteY10" fmla="*/ 65382 h 205876"/>
                  <a:gd name="connsiteX11" fmla="*/ 116681 w 209550"/>
                  <a:gd name="connsiteY11" fmla="*/ 79669 h 205876"/>
                  <a:gd name="connsiteX12" fmla="*/ 119063 w 209550"/>
                  <a:gd name="connsiteY12" fmla="*/ 86813 h 205876"/>
                  <a:gd name="connsiteX13" fmla="*/ 116681 w 209550"/>
                  <a:gd name="connsiteY13" fmla="*/ 96338 h 205876"/>
                  <a:gd name="connsiteX14" fmla="*/ 111919 w 209550"/>
                  <a:gd name="connsiteY14" fmla="*/ 110626 h 205876"/>
                  <a:gd name="connsiteX15" fmla="*/ 114300 w 209550"/>
                  <a:gd name="connsiteY15" fmla="*/ 129676 h 205876"/>
                  <a:gd name="connsiteX16" fmla="*/ 116681 w 209550"/>
                  <a:gd name="connsiteY16" fmla="*/ 136819 h 205876"/>
                  <a:gd name="connsiteX17" fmla="*/ 123825 w 209550"/>
                  <a:gd name="connsiteY17" fmla="*/ 139201 h 205876"/>
                  <a:gd name="connsiteX18" fmla="*/ 140494 w 209550"/>
                  <a:gd name="connsiteY18" fmla="*/ 129676 h 205876"/>
                  <a:gd name="connsiteX19" fmla="*/ 150019 w 209550"/>
                  <a:gd name="connsiteY19" fmla="*/ 124913 h 205876"/>
                  <a:gd name="connsiteX20" fmla="*/ 157163 w 209550"/>
                  <a:gd name="connsiteY20" fmla="*/ 120151 h 205876"/>
                  <a:gd name="connsiteX21" fmla="*/ 180975 w 209550"/>
                  <a:gd name="connsiteY21" fmla="*/ 122532 h 205876"/>
                  <a:gd name="connsiteX22" fmla="*/ 192881 w 209550"/>
                  <a:gd name="connsiteY22" fmla="*/ 191588 h 205876"/>
                  <a:gd name="connsiteX23" fmla="*/ 207169 w 209550"/>
                  <a:gd name="connsiteY23" fmla="*/ 193969 h 205876"/>
                  <a:gd name="connsiteX24" fmla="*/ 209550 w 209550"/>
                  <a:gd name="connsiteY24" fmla="*/ 205876 h 20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9550" h="205876">
                    <a:moveTo>
                      <a:pt x="0" y="1088"/>
                    </a:moveTo>
                    <a:cubicBezTo>
                      <a:pt x="17287" y="2240"/>
                      <a:pt x="34206" y="-6120"/>
                      <a:pt x="40481" y="10613"/>
                    </a:cubicBezTo>
                    <a:cubicBezTo>
                      <a:pt x="41902" y="14403"/>
                      <a:pt x="42069" y="18550"/>
                      <a:pt x="42863" y="22519"/>
                    </a:cubicBezTo>
                    <a:cubicBezTo>
                      <a:pt x="38567" y="26815"/>
                      <a:pt x="33338" y="29914"/>
                      <a:pt x="33338" y="36807"/>
                    </a:cubicBezTo>
                    <a:cubicBezTo>
                      <a:pt x="33338" y="39317"/>
                      <a:pt x="34925" y="41570"/>
                      <a:pt x="35719" y="43951"/>
                    </a:cubicBezTo>
                    <a:cubicBezTo>
                      <a:pt x="37510" y="58281"/>
                      <a:pt x="34105" y="62718"/>
                      <a:pt x="45244" y="70144"/>
                    </a:cubicBezTo>
                    <a:cubicBezTo>
                      <a:pt x="47333" y="71536"/>
                      <a:pt x="50007" y="71732"/>
                      <a:pt x="52388" y="72526"/>
                    </a:cubicBezTo>
                    <a:cubicBezTo>
                      <a:pt x="55563" y="71732"/>
                      <a:pt x="58766" y="71043"/>
                      <a:pt x="61913" y="70144"/>
                    </a:cubicBezTo>
                    <a:cubicBezTo>
                      <a:pt x="64326" y="69454"/>
                      <a:pt x="66595" y="68255"/>
                      <a:pt x="69056" y="67763"/>
                    </a:cubicBezTo>
                    <a:cubicBezTo>
                      <a:pt x="74560" y="66662"/>
                      <a:pt x="80169" y="66176"/>
                      <a:pt x="85725" y="65382"/>
                    </a:cubicBezTo>
                    <a:cubicBezTo>
                      <a:pt x="94238" y="62545"/>
                      <a:pt x="102365" y="58695"/>
                      <a:pt x="111919" y="65382"/>
                    </a:cubicBezTo>
                    <a:cubicBezTo>
                      <a:pt x="116031" y="68261"/>
                      <a:pt x="115094" y="74907"/>
                      <a:pt x="116681" y="79669"/>
                    </a:cubicBezTo>
                    <a:lnTo>
                      <a:pt x="119063" y="86813"/>
                    </a:lnTo>
                    <a:cubicBezTo>
                      <a:pt x="118269" y="89988"/>
                      <a:pt x="117621" y="93203"/>
                      <a:pt x="116681" y="96338"/>
                    </a:cubicBezTo>
                    <a:cubicBezTo>
                      <a:pt x="115238" y="101146"/>
                      <a:pt x="111919" y="110626"/>
                      <a:pt x="111919" y="110626"/>
                    </a:cubicBezTo>
                    <a:cubicBezTo>
                      <a:pt x="112713" y="116976"/>
                      <a:pt x="113155" y="123380"/>
                      <a:pt x="114300" y="129676"/>
                    </a:cubicBezTo>
                    <a:cubicBezTo>
                      <a:pt x="114749" y="132145"/>
                      <a:pt x="114906" y="135044"/>
                      <a:pt x="116681" y="136819"/>
                    </a:cubicBezTo>
                    <a:cubicBezTo>
                      <a:pt x="118456" y="138594"/>
                      <a:pt x="121444" y="138407"/>
                      <a:pt x="123825" y="139201"/>
                    </a:cubicBezTo>
                    <a:cubicBezTo>
                      <a:pt x="148968" y="134171"/>
                      <a:pt x="126110" y="141662"/>
                      <a:pt x="140494" y="129676"/>
                    </a:cubicBezTo>
                    <a:cubicBezTo>
                      <a:pt x="143221" y="127404"/>
                      <a:pt x="146937" y="126674"/>
                      <a:pt x="150019" y="124913"/>
                    </a:cubicBezTo>
                    <a:cubicBezTo>
                      <a:pt x="152504" y="123493"/>
                      <a:pt x="154782" y="121738"/>
                      <a:pt x="157163" y="120151"/>
                    </a:cubicBezTo>
                    <a:cubicBezTo>
                      <a:pt x="165100" y="120945"/>
                      <a:pt x="177925" y="115161"/>
                      <a:pt x="180975" y="122532"/>
                    </a:cubicBezTo>
                    <a:cubicBezTo>
                      <a:pt x="199284" y="166778"/>
                      <a:pt x="163094" y="184969"/>
                      <a:pt x="192881" y="191588"/>
                    </a:cubicBezTo>
                    <a:cubicBezTo>
                      <a:pt x="197594" y="192635"/>
                      <a:pt x="202406" y="193175"/>
                      <a:pt x="207169" y="193969"/>
                    </a:cubicBezTo>
                    <a:lnTo>
                      <a:pt x="209550" y="205876"/>
                    </a:lnTo>
                  </a:path>
                </a:pathLst>
              </a:cu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 rot="8007383">
                <a:off x="4244158" y="2011290"/>
                <a:ext cx="45719" cy="45719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16633403">
              <a:off x="6287352" y="1872580"/>
              <a:ext cx="251277" cy="238822"/>
              <a:chOff x="4038600" y="1818187"/>
              <a:chExt cx="251277" cy="238822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4038600" y="1818187"/>
                <a:ext cx="209550" cy="205876"/>
              </a:xfrm>
              <a:custGeom>
                <a:avLst/>
                <a:gdLst>
                  <a:gd name="connsiteX0" fmla="*/ 0 w 209550"/>
                  <a:gd name="connsiteY0" fmla="*/ 1088 h 205876"/>
                  <a:gd name="connsiteX1" fmla="*/ 40481 w 209550"/>
                  <a:gd name="connsiteY1" fmla="*/ 10613 h 205876"/>
                  <a:gd name="connsiteX2" fmla="*/ 42863 w 209550"/>
                  <a:gd name="connsiteY2" fmla="*/ 22519 h 205876"/>
                  <a:gd name="connsiteX3" fmla="*/ 33338 w 209550"/>
                  <a:gd name="connsiteY3" fmla="*/ 36807 h 205876"/>
                  <a:gd name="connsiteX4" fmla="*/ 35719 w 209550"/>
                  <a:gd name="connsiteY4" fmla="*/ 43951 h 205876"/>
                  <a:gd name="connsiteX5" fmla="*/ 45244 w 209550"/>
                  <a:gd name="connsiteY5" fmla="*/ 70144 h 205876"/>
                  <a:gd name="connsiteX6" fmla="*/ 52388 w 209550"/>
                  <a:gd name="connsiteY6" fmla="*/ 72526 h 205876"/>
                  <a:gd name="connsiteX7" fmla="*/ 61913 w 209550"/>
                  <a:gd name="connsiteY7" fmla="*/ 70144 h 205876"/>
                  <a:gd name="connsiteX8" fmla="*/ 69056 w 209550"/>
                  <a:gd name="connsiteY8" fmla="*/ 67763 h 205876"/>
                  <a:gd name="connsiteX9" fmla="*/ 85725 w 209550"/>
                  <a:gd name="connsiteY9" fmla="*/ 65382 h 205876"/>
                  <a:gd name="connsiteX10" fmla="*/ 111919 w 209550"/>
                  <a:gd name="connsiteY10" fmla="*/ 65382 h 205876"/>
                  <a:gd name="connsiteX11" fmla="*/ 116681 w 209550"/>
                  <a:gd name="connsiteY11" fmla="*/ 79669 h 205876"/>
                  <a:gd name="connsiteX12" fmla="*/ 119063 w 209550"/>
                  <a:gd name="connsiteY12" fmla="*/ 86813 h 205876"/>
                  <a:gd name="connsiteX13" fmla="*/ 116681 w 209550"/>
                  <a:gd name="connsiteY13" fmla="*/ 96338 h 205876"/>
                  <a:gd name="connsiteX14" fmla="*/ 111919 w 209550"/>
                  <a:gd name="connsiteY14" fmla="*/ 110626 h 205876"/>
                  <a:gd name="connsiteX15" fmla="*/ 114300 w 209550"/>
                  <a:gd name="connsiteY15" fmla="*/ 129676 h 205876"/>
                  <a:gd name="connsiteX16" fmla="*/ 116681 w 209550"/>
                  <a:gd name="connsiteY16" fmla="*/ 136819 h 205876"/>
                  <a:gd name="connsiteX17" fmla="*/ 123825 w 209550"/>
                  <a:gd name="connsiteY17" fmla="*/ 139201 h 205876"/>
                  <a:gd name="connsiteX18" fmla="*/ 140494 w 209550"/>
                  <a:gd name="connsiteY18" fmla="*/ 129676 h 205876"/>
                  <a:gd name="connsiteX19" fmla="*/ 150019 w 209550"/>
                  <a:gd name="connsiteY19" fmla="*/ 124913 h 205876"/>
                  <a:gd name="connsiteX20" fmla="*/ 157163 w 209550"/>
                  <a:gd name="connsiteY20" fmla="*/ 120151 h 205876"/>
                  <a:gd name="connsiteX21" fmla="*/ 180975 w 209550"/>
                  <a:gd name="connsiteY21" fmla="*/ 122532 h 205876"/>
                  <a:gd name="connsiteX22" fmla="*/ 192881 w 209550"/>
                  <a:gd name="connsiteY22" fmla="*/ 191588 h 205876"/>
                  <a:gd name="connsiteX23" fmla="*/ 207169 w 209550"/>
                  <a:gd name="connsiteY23" fmla="*/ 193969 h 205876"/>
                  <a:gd name="connsiteX24" fmla="*/ 209550 w 209550"/>
                  <a:gd name="connsiteY24" fmla="*/ 205876 h 20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9550" h="205876">
                    <a:moveTo>
                      <a:pt x="0" y="1088"/>
                    </a:moveTo>
                    <a:cubicBezTo>
                      <a:pt x="17287" y="2240"/>
                      <a:pt x="34206" y="-6120"/>
                      <a:pt x="40481" y="10613"/>
                    </a:cubicBezTo>
                    <a:cubicBezTo>
                      <a:pt x="41902" y="14403"/>
                      <a:pt x="42069" y="18550"/>
                      <a:pt x="42863" y="22519"/>
                    </a:cubicBezTo>
                    <a:cubicBezTo>
                      <a:pt x="38567" y="26815"/>
                      <a:pt x="33338" y="29914"/>
                      <a:pt x="33338" y="36807"/>
                    </a:cubicBezTo>
                    <a:cubicBezTo>
                      <a:pt x="33338" y="39317"/>
                      <a:pt x="34925" y="41570"/>
                      <a:pt x="35719" y="43951"/>
                    </a:cubicBezTo>
                    <a:cubicBezTo>
                      <a:pt x="37510" y="58281"/>
                      <a:pt x="34105" y="62718"/>
                      <a:pt x="45244" y="70144"/>
                    </a:cubicBezTo>
                    <a:cubicBezTo>
                      <a:pt x="47333" y="71536"/>
                      <a:pt x="50007" y="71732"/>
                      <a:pt x="52388" y="72526"/>
                    </a:cubicBezTo>
                    <a:cubicBezTo>
                      <a:pt x="55563" y="71732"/>
                      <a:pt x="58766" y="71043"/>
                      <a:pt x="61913" y="70144"/>
                    </a:cubicBezTo>
                    <a:cubicBezTo>
                      <a:pt x="64326" y="69454"/>
                      <a:pt x="66595" y="68255"/>
                      <a:pt x="69056" y="67763"/>
                    </a:cubicBezTo>
                    <a:cubicBezTo>
                      <a:pt x="74560" y="66662"/>
                      <a:pt x="80169" y="66176"/>
                      <a:pt x="85725" y="65382"/>
                    </a:cubicBezTo>
                    <a:cubicBezTo>
                      <a:pt x="94238" y="62545"/>
                      <a:pt x="102365" y="58695"/>
                      <a:pt x="111919" y="65382"/>
                    </a:cubicBezTo>
                    <a:cubicBezTo>
                      <a:pt x="116031" y="68261"/>
                      <a:pt x="115094" y="74907"/>
                      <a:pt x="116681" y="79669"/>
                    </a:cubicBezTo>
                    <a:lnTo>
                      <a:pt x="119063" y="86813"/>
                    </a:lnTo>
                    <a:cubicBezTo>
                      <a:pt x="118269" y="89988"/>
                      <a:pt x="117621" y="93203"/>
                      <a:pt x="116681" y="96338"/>
                    </a:cubicBezTo>
                    <a:cubicBezTo>
                      <a:pt x="115238" y="101146"/>
                      <a:pt x="111919" y="110626"/>
                      <a:pt x="111919" y="110626"/>
                    </a:cubicBezTo>
                    <a:cubicBezTo>
                      <a:pt x="112713" y="116976"/>
                      <a:pt x="113155" y="123380"/>
                      <a:pt x="114300" y="129676"/>
                    </a:cubicBezTo>
                    <a:cubicBezTo>
                      <a:pt x="114749" y="132145"/>
                      <a:pt x="114906" y="135044"/>
                      <a:pt x="116681" y="136819"/>
                    </a:cubicBezTo>
                    <a:cubicBezTo>
                      <a:pt x="118456" y="138594"/>
                      <a:pt x="121444" y="138407"/>
                      <a:pt x="123825" y="139201"/>
                    </a:cubicBezTo>
                    <a:cubicBezTo>
                      <a:pt x="148968" y="134171"/>
                      <a:pt x="126110" y="141662"/>
                      <a:pt x="140494" y="129676"/>
                    </a:cubicBezTo>
                    <a:cubicBezTo>
                      <a:pt x="143221" y="127404"/>
                      <a:pt x="146937" y="126674"/>
                      <a:pt x="150019" y="124913"/>
                    </a:cubicBezTo>
                    <a:cubicBezTo>
                      <a:pt x="152504" y="123493"/>
                      <a:pt x="154782" y="121738"/>
                      <a:pt x="157163" y="120151"/>
                    </a:cubicBezTo>
                    <a:cubicBezTo>
                      <a:pt x="165100" y="120945"/>
                      <a:pt x="177925" y="115161"/>
                      <a:pt x="180975" y="122532"/>
                    </a:cubicBezTo>
                    <a:cubicBezTo>
                      <a:pt x="199284" y="166778"/>
                      <a:pt x="163094" y="184969"/>
                      <a:pt x="192881" y="191588"/>
                    </a:cubicBezTo>
                    <a:cubicBezTo>
                      <a:pt x="197594" y="192635"/>
                      <a:pt x="202406" y="193175"/>
                      <a:pt x="207169" y="193969"/>
                    </a:cubicBezTo>
                    <a:lnTo>
                      <a:pt x="209550" y="205876"/>
                    </a:lnTo>
                  </a:path>
                </a:pathLst>
              </a:cu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8007383">
                <a:off x="4244158" y="2011290"/>
                <a:ext cx="45719" cy="45719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7661880" y="3478750"/>
            <a:ext cx="294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NEGLECT </a:t>
            </a:r>
            <a:r>
              <a:rPr lang="en-US" u="sng" dirty="0" smtClean="0"/>
              <a:t>PHONONS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23177" y="2964764"/>
            <a:ext cx="213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Experiments/devices</a:t>
            </a:r>
            <a:endParaRPr lang="en-US" u="sng" dirty="0"/>
          </a:p>
        </p:txBody>
      </p:sp>
      <p:sp>
        <p:nvSpPr>
          <p:cNvPr id="52" name="TextBox 51"/>
          <p:cNvSpPr txBox="1"/>
          <p:nvPr/>
        </p:nvSpPr>
        <p:spPr>
          <a:xfrm>
            <a:off x="966601" y="3346082"/>
            <a:ext cx="520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</a:t>
            </a:r>
            <a:r>
              <a:rPr lang="en-US" dirty="0"/>
              <a:t>– </a:t>
            </a:r>
            <a:r>
              <a:rPr lang="en-US" dirty="0" smtClean="0"/>
              <a:t>pulse </a:t>
            </a:r>
            <a:r>
              <a:rPr lang="en-US" dirty="0"/>
              <a:t>perturbation, measure </a:t>
            </a:r>
            <a:r>
              <a:rPr lang="en-US" dirty="0" smtClean="0"/>
              <a:t>decay in time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966601" y="3739387"/>
            <a:ext cx="5796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Diffusive – inject </a:t>
            </a:r>
            <a:r>
              <a:rPr lang="en-US" dirty="0" smtClean="0"/>
              <a:t>steady perturbation</a:t>
            </a:r>
            <a:r>
              <a:rPr lang="en-US" dirty="0"/>
              <a:t>, measure spatial decay</a:t>
            </a:r>
          </a:p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66601" y="4094429"/>
            <a:ext cx="529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Steady state </a:t>
            </a:r>
            <a:r>
              <a:rPr lang="en-US" dirty="0"/>
              <a:t>– </a:t>
            </a:r>
            <a:r>
              <a:rPr lang="en-US" dirty="0" smtClean="0"/>
              <a:t>measure out-of-equilibrium distribution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942992" y="4627247"/>
            <a:ext cx="368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Kinetic equation (</a:t>
            </a:r>
            <a:r>
              <a:rPr lang="en-US" dirty="0" err="1" smtClean="0"/>
              <a:t>Boltzman</a:t>
            </a:r>
            <a:r>
              <a:rPr lang="en-US" dirty="0" smtClean="0"/>
              <a:t> equation)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326513" y="5139085"/>
                <a:ext cx="6674712" cy="652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QP’s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𝑖𝑛𝑗𝑒𝑐𝑡𝑖𝑜𝑛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𝑠𝑐𝑎𝑡𝑡𝑒𝑟𝑖𝑛𝑔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𝑑𝑖𝑓𝑓𝑢𝑠𝑖𝑜𝑛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13" y="5139085"/>
                <a:ext cx="6674712" cy="652358"/>
              </a:xfrm>
              <a:prstGeom prst="rect">
                <a:avLst/>
              </a:prstGeom>
              <a:blipFill>
                <a:blip r:embed="rId13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86854" y="6011345"/>
                <a:ext cx="7740452" cy="629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Phonons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𝑖𝑛𝑗𝑒𝑐𝑡𝑖𝑜𝑛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𝑠𝑐𝑎𝑡𝑡𝑒𝑟𝑖𝑛𝑔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𝑑𝑖𝑓𝑓𝑢𝑠𝑖𝑜𝑛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54" y="6011345"/>
                <a:ext cx="7740452" cy="629788"/>
              </a:xfrm>
              <a:prstGeom prst="rect">
                <a:avLst/>
              </a:prstGeom>
              <a:blipFill>
                <a:blip r:embed="rId14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H="1">
            <a:off x="1595438" y="5689169"/>
            <a:ext cx="4762" cy="37901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210953" y="5347498"/>
            <a:ext cx="272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Equations are coupled by electron-phonon scattering and heating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0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367213" y="2519363"/>
            <a:ext cx="914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488238" y="1019175"/>
            <a:ext cx="2514600" cy="1404938"/>
            <a:chOff x="1071" y="859"/>
            <a:chExt cx="1814" cy="971"/>
          </a:xfrm>
        </p:grpSpPr>
        <p:sp>
          <p:nvSpPr>
            <p:cNvPr id="13350" name="Arc 4"/>
            <p:cNvSpPr>
              <a:spLocks/>
            </p:cNvSpPr>
            <p:nvPr/>
          </p:nvSpPr>
          <p:spPr bwMode="auto">
            <a:xfrm>
              <a:off x="1682" y="1273"/>
              <a:ext cx="59" cy="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51" name="Arc 5"/>
            <p:cNvSpPr>
              <a:spLocks/>
            </p:cNvSpPr>
            <p:nvPr/>
          </p:nvSpPr>
          <p:spPr bwMode="auto">
            <a:xfrm>
              <a:off x="1741" y="1332"/>
              <a:ext cx="60" cy="59"/>
            </a:xfrm>
            <a:custGeom>
              <a:avLst/>
              <a:gdLst>
                <a:gd name="T0" fmla="*/ 0 w 21600"/>
                <a:gd name="T1" fmla="*/ 0 h 21597"/>
                <a:gd name="T2" fmla="*/ 0 w 21600"/>
                <a:gd name="T3" fmla="*/ 0 h 21597"/>
                <a:gd name="T4" fmla="*/ 0 w 21600"/>
                <a:gd name="T5" fmla="*/ 0 h 215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7" fill="none" extrusionOk="0">
                  <a:moveTo>
                    <a:pt x="21237" y="21596"/>
                  </a:moveTo>
                  <a:cubicBezTo>
                    <a:pt x="9450" y="21398"/>
                    <a:pt x="0" y="11787"/>
                    <a:pt x="0" y="0"/>
                  </a:cubicBezTo>
                </a:path>
                <a:path w="21600" h="21597" stroke="0" extrusionOk="0">
                  <a:moveTo>
                    <a:pt x="21237" y="21596"/>
                  </a:moveTo>
                  <a:cubicBezTo>
                    <a:pt x="9450" y="21398"/>
                    <a:pt x="0" y="11787"/>
                    <a:pt x="0" y="0"/>
                  </a:cubicBezTo>
                  <a:lnTo>
                    <a:pt x="21600" y="0"/>
                  </a:lnTo>
                  <a:lnTo>
                    <a:pt x="21237" y="21596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52" name="Arc 6"/>
            <p:cNvSpPr>
              <a:spLocks/>
            </p:cNvSpPr>
            <p:nvPr/>
          </p:nvSpPr>
          <p:spPr bwMode="auto">
            <a:xfrm>
              <a:off x="1623" y="1273"/>
              <a:ext cx="59" cy="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53" name="Arc 7"/>
            <p:cNvSpPr>
              <a:spLocks/>
            </p:cNvSpPr>
            <p:nvPr/>
          </p:nvSpPr>
          <p:spPr bwMode="auto">
            <a:xfrm>
              <a:off x="1800" y="1332"/>
              <a:ext cx="60" cy="59"/>
            </a:xfrm>
            <a:custGeom>
              <a:avLst/>
              <a:gdLst>
                <a:gd name="T0" fmla="*/ 0 w 21963"/>
                <a:gd name="T1" fmla="*/ 0 h 21600"/>
                <a:gd name="T2" fmla="*/ 0 w 21963"/>
                <a:gd name="T3" fmla="*/ 0 h 21600"/>
                <a:gd name="T4" fmla="*/ 0 w 2196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21600" fill="none" extrusionOk="0">
                  <a:moveTo>
                    <a:pt x="21963" y="0"/>
                  </a:moveTo>
                  <a:cubicBezTo>
                    <a:pt x="21963" y="11929"/>
                    <a:pt x="12292" y="21600"/>
                    <a:pt x="363" y="21600"/>
                  </a:cubicBezTo>
                  <a:cubicBezTo>
                    <a:pt x="241" y="21600"/>
                    <a:pt x="120" y="21598"/>
                    <a:pt x="0" y="21596"/>
                  </a:cubicBezTo>
                </a:path>
                <a:path w="21963" h="21600" stroke="0" extrusionOk="0">
                  <a:moveTo>
                    <a:pt x="21963" y="0"/>
                  </a:moveTo>
                  <a:cubicBezTo>
                    <a:pt x="21963" y="11929"/>
                    <a:pt x="12292" y="21600"/>
                    <a:pt x="363" y="21600"/>
                  </a:cubicBezTo>
                  <a:cubicBezTo>
                    <a:pt x="241" y="21600"/>
                    <a:pt x="120" y="21598"/>
                    <a:pt x="0" y="21596"/>
                  </a:cubicBezTo>
                  <a:lnTo>
                    <a:pt x="363" y="0"/>
                  </a:lnTo>
                  <a:lnTo>
                    <a:pt x="21963" y="0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54" name="Arc 8"/>
            <p:cNvSpPr>
              <a:spLocks/>
            </p:cNvSpPr>
            <p:nvPr/>
          </p:nvSpPr>
          <p:spPr bwMode="auto">
            <a:xfrm>
              <a:off x="2155" y="1273"/>
              <a:ext cx="60" cy="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55" name="Arc 9"/>
            <p:cNvSpPr>
              <a:spLocks/>
            </p:cNvSpPr>
            <p:nvPr/>
          </p:nvSpPr>
          <p:spPr bwMode="auto">
            <a:xfrm>
              <a:off x="2214" y="1332"/>
              <a:ext cx="60" cy="59"/>
            </a:xfrm>
            <a:custGeom>
              <a:avLst/>
              <a:gdLst>
                <a:gd name="T0" fmla="*/ 0 w 21600"/>
                <a:gd name="T1" fmla="*/ 0 h 21597"/>
                <a:gd name="T2" fmla="*/ 0 w 21600"/>
                <a:gd name="T3" fmla="*/ 0 h 21597"/>
                <a:gd name="T4" fmla="*/ 0 w 21600"/>
                <a:gd name="T5" fmla="*/ 0 h 215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7" fill="none" extrusionOk="0">
                  <a:moveTo>
                    <a:pt x="21237" y="21596"/>
                  </a:moveTo>
                  <a:cubicBezTo>
                    <a:pt x="9450" y="21398"/>
                    <a:pt x="0" y="11787"/>
                    <a:pt x="0" y="0"/>
                  </a:cubicBezTo>
                </a:path>
                <a:path w="21600" h="21597" stroke="0" extrusionOk="0">
                  <a:moveTo>
                    <a:pt x="21237" y="21596"/>
                  </a:moveTo>
                  <a:cubicBezTo>
                    <a:pt x="9450" y="21398"/>
                    <a:pt x="0" y="11787"/>
                    <a:pt x="0" y="0"/>
                  </a:cubicBezTo>
                  <a:lnTo>
                    <a:pt x="21600" y="0"/>
                  </a:lnTo>
                  <a:lnTo>
                    <a:pt x="21237" y="21596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56" name="Arc 10"/>
            <p:cNvSpPr>
              <a:spLocks/>
            </p:cNvSpPr>
            <p:nvPr/>
          </p:nvSpPr>
          <p:spPr bwMode="auto">
            <a:xfrm>
              <a:off x="2095" y="1273"/>
              <a:ext cx="60" cy="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57" name="Arc 11"/>
            <p:cNvSpPr>
              <a:spLocks/>
            </p:cNvSpPr>
            <p:nvPr/>
          </p:nvSpPr>
          <p:spPr bwMode="auto">
            <a:xfrm>
              <a:off x="2273" y="1332"/>
              <a:ext cx="60" cy="59"/>
            </a:xfrm>
            <a:custGeom>
              <a:avLst/>
              <a:gdLst>
                <a:gd name="T0" fmla="*/ 0 w 21963"/>
                <a:gd name="T1" fmla="*/ 0 h 21600"/>
                <a:gd name="T2" fmla="*/ 0 w 21963"/>
                <a:gd name="T3" fmla="*/ 0 h 21600"/>
                <a:gd name="T4" fmla="*/ 0 w 2196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21600" fill="none" extrusionOk="0">
                  <a:moveTo>
                    <a:pt x="21963" y="0"/>
                  </a:moveTo>
                  <a:cubicBezTo>
                    <a:pt x="21963" y="11929"/>
                    <a:pt x="12292" y="21600"/>
                    <a:pt x="363" y="21600"/>
                  </a:cubicBezTo>
                  <a:cubicBezTo>
                    <a:pt x="241" y="21600"/>
                    <a:pt x="120" y="21598"/>
                    <a:pt x="0" y="21596"/>
                  </a:cubicBezTo>
                </a:path>
                <a:path w="21963" h="21600" stroke="0" extrusionOk="0">
                  <a:moveTo>
                    <a:pt x="21963" y="0"/>
                  </a:moveTo>
                  <a:cubicBezTo>
                    <a:pt x="21963" y="11929"/>
                    <a:pt x="12292" y="21600"/>
                    <a:pt x="363" y="21600"/>
                  </a:cubicBezTo>
                  <a:cubicBezTo>
                    <a:pt x="241" y="21600"/>
                    <a:pt x="120" y="21598"/>
                    <a:pt x="0" y="21596"/>
                  </a:cubicBezTo>
                  <a:lnTo>
                    <a:pt x="363" y="0"/>
                  </a:lnTo>
                  <a:lnTo>
                    <a:pt x="21963" y="0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58" name="Arc 12"/>
            <p:cNvSpPr>
              <a:spLocks/>
            </p:cNvSpPr>
            <p:nvPr/>
          </p:nvSpPr>
          <p:spPr bwMode="auto">
            <a:xfrm>
              <a:off x="1918" y="1273"/>
              <a:ext cx="60" cy="59"/>
            </a:xfrm>
            <a:custGeom>
              <a:avLst/>
              <a:gdLst>
                <a:gd name="T0" fmla="*/ 0 w 21963"/>
                <a:gd name="T1" fmla="*/ 0 h 21600"/>
                <a:gd name="T2" fmla="*/ 0 w 21963"/>
                <a:gd name="T3" fmla="*/ 0 h 21600"/>
                <a:gd name="T4" fmla="*/ 0 w 2196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21600" fill="none" extrusionOk="0">
                  <a:moveTo>
                    <a:pt x="0" y="3"/>
                  </a:moveTo>
                  <a:cubicBezTo>
                    <a:pt x="120" y="1"/>
                    <a:pt x="241" y="-1"/>
                    <a:pt x="363" y="0"/>
                  </a:cubicBezTo>
                  <a:cubicBezTo>
                    <a:pt x="12292" y="0"/>
                    <a:pt x="21963" y="9670"/>
                    <a:pt x="21963" y="21600"/>
                  </a:cubicBezTo>
                </a:path>
                <a:path w="21963" h="21600" stroke="0" extrusionOk="0">
                  <a:moveTo>
                    <a:pt x="0" y="3"/>
                  </a:moveTo>
                  <a:cubicBezTo>
                    <a:pt x="120" y="1"/>
                    <a:pt x="241" y="-1"/>
                    <a:pt x="363" y="0"/>
                  </a:cubicBezTo>
                  <a:cubicBezTo>
                    <a:pt x="12292" y="0"/>
                    <a:pt x="21963" y="9670"/>
                    <a:pt x="21963" y="21600"/>
                  </a:cubicBezTo>
                  <a:lnTo>
                    <a:pt x="363" y="21600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59" name="Arc 13"/>
            <p:cNvSpPr>
              <a:spLocks/>
            </p:cNvSpPr>
            <p:nvPr/>
          </p:nvSpPr>
          <p:spPr bwMode="auto">
            <a:xfrm>
              <a:off x="1977" y="1332"/>
              <a:ext cx="60" cy="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60" name="Arc 14"/>
            <p:cNvSpPr>
              <a:spLocks/>
            </p:cNvSpPr>
            <p:nvPr/>
          </p:nvSpPr>
          <p:spPr bwMode="auto">
            <a:xfrm>
              <a:off x="1859" y="1273"/>
              <a:ext cx="60" cy="59"/>
            </a:xfrm>
            <a:custGeom>
              <a:avLst/>
              <a:gdLst>
                <a:gd name="T0" fmla="*/ 0 w 21600"/>
                <a:gd name="T1" fmla="*/ 0 h 21597"/>
                <a:gd name="T2" fmla="*/ 0 w 21600"/>
                <a:gd name="T3" fmla="*/ 0 h 21597"/>
                <a:gd name="T4" fmla="*/ 0 w 21600"/>
                <a:gd name="T5" fmla="*/ 0 h 215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7" fill="none" extrusionOk="0">
                  <a:moveTo>
                    <a:pt x="0" y="21597"/>
                  </a:moveTo>
                  <a:cubicBezTo>
                    <a:pt x="0" y="9809"/>
                    <a:pt x="9450" y="198"/>
                    <a:pt x="21237" y="0"/>
                  </a:cubicBezTo>
                </a:path>
                <a:path w="21600" h="21597" stroke="0" extrusionOk="0">
                  <a:moveTo>
                    <a:pt x="0" y="21597"/>
                  </a:moveTo>
                  <a:cubicBezTo>
                    <a:pt x="0" y="9809"/>
                    <a:pt x="9450" y="198"/>
                    <a:pt x="21237" y="0"/>
                  </a:cubicBezTo>
                  <a:lnTo>
                    <a:pt x="21600" y="21597"/>
                  </a:lnTo>
                  <a:lnTo>
                    <a:pt x="0" y="21597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61" name="Arc 15"/>
            <p:cNvSpPr>
              <a:spLocks/>
            </p:cNvSpPr>
            <p:nvPr/>
          </p:nvSpPr>
          <p:spPr bwMode="auto">
            <a:xfrm>
              <a:off x="2037" y="1332"/>
              <a:ext cx="60" cy="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62" name="Line 16"/>
            <p:cNvSpPr>
              <a:spLocks noChangeShapeType="1"/>
            </p:cNvSpPr>
            <p:nvPr/>
          </p:nvSpPr>
          <p:spPr bwMode="auto">
            <a:xfrm flipV="1">
              <a:off x="1071" y="1391"/>
              <a:ext cx="414" cy="41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63" name="Line 17"/>
            <p:cNvSpPr>
              <a:spLocks noChangeShapeType="1"/>
            </p:cNvSpPr>
            <p:nvPr/>
          </p:nvSpPr>
          <p:spPr bwMode="auto">
            <a:xfrm>
              <a:off x="1071" y="859"/>
              <a:ext cx="414" cy="41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64" name="Line 18"/>
            <p:cNvSpPr>
              <a:spLocks noChangeShapeType="1"/>
            </p:cNvSpPr>
            <p:nvPr/>
          </p:nvSpPr>
          <p:spPr bwMode="auto">
            <a:xfrm>
              <a:off x="1071" y="859"/>
              <a:ext cx="39" cy="9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65" name="Line 19"/>
            <p:cNvSpPr>
              <a:spLocks noChangeShapeType="1"/>
            </p:cNvSpPr>
            <p:nvPr/>
          </p:nvSpPr>
          <p:spPr bwMode="auto">
            <a:xfrm>
              <a:off x="1071" y="859"/>
              <a:ext cx="99" cy="4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66" name="Line 20"/>
            <p:cNvSpPr>
              <a:spLocks noChangeShapeType="1"/>
            </p:cNvSpPr>
            <p:nvPr/>
          </p:nvSpPr>
          <p:spPr bwMode="auto">
            <a:xfrm flipV="1">
              <a:off x="1386" y="1391"/>
              <a:ext cx="99" cy="4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67" name="Line 21"/>
            <p:cNvSpPr>
              <a:spLocks noChangeShapeType="1"/>
            </p:cNvSpPr>
            <p:nvPr/>
          </p:nvSpPr>
          <p:spPr bwMode="auto">
            <a:xfrm flipV="1">
              <a:off x="1445" y="1391"/>
              <a:ext cx="41" cy="9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68" name="Line 22"/>
            <p:cNvSpPr>
              <a:spLocks noChangeShapeType="1"/>
            </p:cNvSpPr>
            <p:nvPr/>
          </p:nvSpPr>
          <p:spPr bwMode="auto">
            <a:xfrm flipV="1">
              <a:off x="2470" y="859"/>
              <a:ext cx="414" cy="41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69" name="Line 23"/>
            <p:cNvSpPr>
              <a:spLocks noChangeShapeType="1"/>
            </p:cNvSpPr>
            <p:nvPr/>
          </p:nvSpPr>
          <p:spPr bwMode="auto">
            <a:xfrm flipV="1">
              <a:off x="2469" y="1234"/>
              <a:ext cx="100" cy="3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70" name="Line 24"/>
            <p:cNvSpPr>
              <a:spLocks noChangeShapeType="1"/>
            </p:cNvSpPr>
            <p:nvPr/>
          </p:nvSpPr>
          <p:spPr bwMode="auto">
            <a:xfrm flipV="1">
              <a:off x="2471" y="1174"/>
              <a:ext cx="39" cy="9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71" name="Line 25"/>
            <p:cNvSpPr>
              <a:spLocks noChangeShapeType="1"/>
            </p:cNvSpPr>
            <p:nvPr/>
          </p:nvSpPr>
          <p:spPr bwMode="auto">
            <a:xfrm>
              <a:off x="2471" y="1391"/>
              <a:ext cx="413" cy="41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72" name="Line 26"/>
            <p:cNvSpPr>
              <a:spLocks noChangeShapeType="1"/>
            </p:cNvSpPr>
            <p:nvPr/>
          </p:nvSpPr>
          <p:spPr bwMode="auto">
            <a:xfrm>
              <a:off x="2845" y="1706"/>
              <a:ext cx="40" cy="9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73" name="Line 27"/>
            <p:cNvSpPr>
              <a:spLocks noChangeShapeType="1"/>
            </p:cNvSpPr>
            <p:nvPr/>
          </p:nvSpPr>
          <p:spPr bwMode="auto">
            <a:xfrm>
              <a:off x="2786" y="1765"/>
              <a:ext cx="98" cy="4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74" name="Rectangle 28"/>
            <p:cNvSpPr>
              <a:spLocks noChangeArrowheads="1"/>
            </p:cNvSpPr>
            <p:nvPr/>
          </p:nvSpPr>
          <p:spPr bwMode="auto">
            <a:xfrm>
              <a:off x="1934" y="1069"/>
              <a:ext cx="7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 smtClean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75" name="Rectangle 29"/>
            <p:cNvSpPr>
              <a:spLocks noChangeArrowheads="1"/>
            </p:cNvSpPr>
            <p:nvPr/>
          </p:nvSpPr>
          <p:spPr bwMode="auto">
            <a:xfrm>
              <a:off x="1349" y="1583"/>
              <a:ext cx="6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76" name="Rectangle 30"/>
            <p:cNvSpPr>
              <a:spLocks noChangeArrowheads="1"/>
            </p:cNvSpPr>
            <p:nvPr/>
          </p:nvSpPr>
          <p:spPr bwMode="auto">
            <a:xfrm>
              <a:off x="1415" y="1650"/>
              <a:ext cx="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77" name="Rectangle 31"/>
            <p:cNvSpPr>
              <a:spLocks noChangeArrowheads="1"/>
            </p:cNvSpPr>
            <p:nvPr/>
          </p:nvSpPr>
          <p:spPr bwMode="auto">
            <a:xfrm>
              <a:off x="1349" y="919"/>
              <a:ext cx="9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k'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78" name="Rectangle 32"/>
            <p:cNvSpPr>
              <a:spLocks noChangeArrowheads="1"/>
            </p:cNvSpPr>
            <p:nvPr/>
          </p:nvSpPr>
          <p:spPr bwMode="auto">
            <a:xfrm>
              <a:off x="1415" y="985"/>
              <a:ext cx="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79" name="Rectangle 33"/>
            <p:cNvSpPr>
              <a:spLocks noChangeArrowheads="1"/>
            </p:cNvSpPr>
            <p:nvPr/>
          </p:nvSpPr>
          <p:spPr bwMode="auto">
            <a:xfrm>
              <a:off x="2489" y="919"/>
              <a:ext cx="6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80" name="Rectangle 34"/>
            <p:cNvSpPr>
              <a:spLocks noChangeArrowheads="1"/>
            </p:cNvSpPr>
            <p:nvPr/>
          </p:nvSpPr>
          <p:spPr bwMode="auto">
            <a:xfrm>
              <a:off x="2554" y="986"/>
              <a:ext cx="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81" name="Rectangle 35"/>
            <p:cNvSpPr>
              <a:spLocks noChangeArrowheads="1"/>
            </p:cNvSpPr>
            <p:nvPr/>
          </p:nvSpPr>
          <p:spPr bwMode="auto">
            <a:xfrm>
              <a:off x="2492" y="1583"/>
              <a:ext cx="9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k'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82" name="Rectangle 36"/>
            <p:cNvSpPr>
              <a:spLocks noChangeArrowheads="1"/>
            </p:cNvSpPr>
            <p:nvPr/>
          </p:nvSpPr>
          <p:spPr bwMode="auto">
            <a:xfrm>
              <a:off x="2556" y="1650"/>
              <a:ext cx="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83" name="Oval 37"/>
            <p:cNvSpPr>
              <a:spLocks noChangeArrowheads="1"/>
            </p:cNvSpPr>
            <p:nvPr/>
          </p:nvSpPr>
          <p:spPr bwMode="auto">
            <a:xfrm>
              <a:off x="1484" y="1272"/>
              <a:ext cx="120" cy="120"/>
            </a:xfrm>
            <a:prstGeom prst="ellipse">
              <a:avLst/>
            </a:prstGeom>
            <a:solidFill>
              <a:srgbClr val="33CC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84" name="Oval 38"/>
            <p:cNvSpPr>
              <a:spLocks noChangeArrowheads="1"/>
            </p:cNvSpPr>
            <p:nvPr/>
          </p:nvSpPr>
          <p:spPr bwMode="auto">
            <a:xfrm>
              <a:off x="2351" y="1272"/>
              <a:ext cx="120" cy="120"/>
            </a:xfrm>
            <a:prstGeom prst="ellipse">
              <a:avLst/>
            </a:prstGeom>
            <a:solidFill>
              <a:srgbClr val="33CC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85" name="Line 39"/>
            <p:cNvSpPr>
              <a:spLocks noChangeShapeType="1"/>
            </p:cNvSpPr>
            <p:nvPr/>
          </p:nvSpPr>
          <p:spPr bwMode="auto">
            <a:xfrm flipH="1">
              <a:off x="2273" y="1332"/>
              <a:ext cx="59" cy="2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86" name="Line 40"/>
            <p:cNvSpPr>
              <a:spLocks noChangeShapeType="1"/>
            </p:cNvSpPr>
            <p:nvPr/>
          </p:nvSpPr>
          <p:spPr bwMode="auto">
            <a:xfrm flipH="1" flipV="1">
              <a:off x="2332" y="1332"/>
              <a:ext cx="1" cy="59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87" name="Rectangle 41"/>
            <p:cNvSpPr>
              <a:spLocks noChangeArrowheads="1"/>
            </p:cNvSpPr>
            <p:nvPr/>
          </p:nvSpPr>
          <p:spPr bwMode="auto">
            <a:xfrm>
              <a:off x="1512" y="1298"/>
              <a:ext cx="51" cy="106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88" name="Rectangle 42"/>
            <p:cNvSpPr>
              <a:spLocks noChangeArrowheads="1"/>
            </p:cNvSpPr>
            <p:nvPr/>
          </p:nvSpPr>
          <p:spPr bwMode="auto">
            <a:xfrm>
              <a:off x="2385" y="1292"/>
              <a:ext cx="51" cy="106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89" name="Rectangle 43"/>
            <p:cNvSpPr>
              <a:spLocks noChangeArrowheads="1"/>
            </p:cNvSpPr>
            <p:nvPr/>
          </p:nvSpPr>
          <p:spPr bwMode="auto">
            <a:xfrm>
              <a:off x="1549" y="1256"/>
              <a:ext cx="3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90" name="Rectangle 44"/>
            <p:cNvSpPr>
              <a:spLocks noChangeArrowheads="1"/>
            </p:cNvSpPr>
            <p:nvPr/>
          </p:nvSpPr>
          <p:spPr bwMode="auto">
            <a:xfrm>
              <a:off x="2415" y="1252"/>
              <a:ext cx="3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91" name="Text Box 45"/>
            <p:cNvSpPr txBox="1">
              <a:spLocks noChangeArrowheads="1"/>
            </p:cNvSpPr>
            <p:nvPr/>
          </p:nvSpPr>
          <p:spPr bwMode="auto">
            <a:xfrm>
              <a:off x="2466" y="1514"/>
              <a:ext cx="133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</p:grpSp>
      <p:sp>
        <p:nvSpPr>
          <p:cNvPr id="13316" name="Text Box 46"/>
          <p:cNvSpPr txBox="1">
            <a:spLocks noChangeArrowheads="1"/>
          </p:cNvSpPr>
          <p:nvPr/>
        </p:nvSpPr>
        <p:spPr bwMode="auto">
          <a:xfrm>
            <a:off x="3657600" y="152400"/>
            <a:ext cx="5199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Conventional (“classic”) superconductivity</a:t>
            </a:r>
          </a:p>
        </p:txBody>
      </p:sp>
      <p:sp>
        <p:nvSpPr>
          <p:cNvPr id="13317" name="Text Box 47"/>
          <p:cNvSpPr txBox="1">
            <a:spLocks noChangeArrowheads="1"/>
          </p:cNvSpPr>
          <p:nvPr/>
        </p:nvSpPr>
        <p:spPr bwMode="auto">
          <a:xfrm>
            <a:off x="2028825" y="871538"/>
            <a:ext cx="49530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BCS theory: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</a:t>
            </a: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Bardeen, Cooper, Schrieffer (1957)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318" name="Text Box 48"/>
          <p:cNvSpPr txBox="1">
            <a:spLocks noChangeArrowheads="1"/>
          </p:cNvSpPr>
          <p:nvPr/>
        </p:nvSpPr>
        <p:spPr bwMode="auto">
          <a:xfrm>
            <a:off x="1752600" y="1905000"/>
            <a:ext cx="54102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MECHANISM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attractive phonon-mediated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electron-electron interaction 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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Monotype Sorts" pitchFamily="2" charset="2"/>
              </a:rPr>
              <a:t> 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Monotype Sorts" pitchFamily="2" charset="2"/>
              </a:rPr>
              <a:t>Cooper pairing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3319" name="Group 50"/>
          <p:cNvGrpSpPr>
            <a:grpSpLocks/>
          </p:cNvGrpSpPr>
          <p:nvPr/>
        </p:nvGrpSpPr>
        <p:grpSpPr bwMode="auto">
          <a:xfrm>
            <a:off x="2028825" y="4248150"/>
            <a:ext cx="2862263" cy="2116138"/>
            <a:chOff x="864" y="2784"/>
            <a:chExt cx="1680" cy="1238"/>
          </a:xfrm>
        </p:grpSpPr>
        <p:sp>
          <p:nvSpPr>
            <p:cNvPr id="13342" name="Oval 51"/>
            <p:cNvSpPr>
              <a:spLocks noChangeArrowheads="1"/>
            </p:cNvSpPr>
            <p:nvPr/>
          </p:nvSpPr>
          <p:spPr bwMode="auto">
            <a:xfrm>
              <a:off x="1248" y="3216"/>
              <a:ext cx="672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43" name="Line 52"/>
            <p:cNvSpPr>
              <a:spLocks noChangeShapeType="1"/>
            </p:cNvSpPr>
            <p:nvPr/>
          </p:nvSpPr>
          <p:spPr bwMode="auto">
            <a:xfrm>
              <a:off x="1584" y="297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44" name="Line 53"/>
            <p:cNvSpPr>
              <a:spLocks noChangeShapeType="1"/>
            </p:cNvSpPr>
            <p:nvPr/>
          </p:nvSpPr>
          <p:spPr bwMode="auto">
            <a:xfrm>
              <a:off x="1584" y="35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45" name="Line 54"/>
            <p:cNvSpPr>
              <a:spLocks noChangeShapeType="1"/>
            </p:cNvSpPr>
            <p:nvPr/>
          </p:nvSpPr>
          <p:spPr bwMode="auto">
            <a:xfrm flipH="1">
              <a:off x="1104" y="3552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46" name="Line 55"/>
            <p:cNvSpPr>
              <a:spLocks noChangeShapeType="1"/>
            </p:cNvSpPr>
            <p:nvPr/>
          </p:nvSpPr>
          <p:spPr bwMode="auto">
            <a:xfrm>
              <a:off x="1296" y="374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47" name="Rectangle 56"/>
            <p:cNvSpPr>
              <a:spLocks noChangeArrowheads="1"/>
            </p:cNvSpPr>
            <p:nvPr/>
          </p:nvSpPr>
          <p:spPr bwMode="auto">
            <a:xfrm>
              <a:off x="2352" y="3456"/>
              <a:ext cx="19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</a:t>
              </a:r>
              <a:r>
                <a:rPr kumimoji="0" lang="en-US" altLang="en-US" sz="1500" b="0" i="1" u="none" strike="noStrike" kern="120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y</a:t>
              </a:r>
              <a:endParaRPr kumimoji="0" lang="en-US" alt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48" name="Rectangle 57"/>
            <p:cNvSpPr>
              <a:spLocks noChangeArrowheads="1"/>
            </p:cNvSpPr>
            <p:nvPr/>
          </p:nvSpPr>
          <p:spPr bwMode="auto">
            <a:xfrm>
              <a:off x="864" y="3888"/>
              <a:ext cx="19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</a:t>
              </a:r>
              <a:r>
                <a:rPr kumimoji="0" lang="en-US" altLang="en-US" sz="1500" b="0" i="1" u="none" strike="noStrike" kern="120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  <a:endParaRPr kumimoji="0" lang="en-US" alt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  <p:sp>
          <p:nvSpPr>
            <p:cNvPr id="13349" name="Rectangle 58"/>
            <p:cNvSpPr>
              <a:spLocks noChangeArrowheads="1"/>
            </p:cNvSpPr>
            <p:nvPr/>
          </p:nvSpPr>
          <p:spPr bwMode="auto">
            <a:xfrm>
              <a:off x="1524" y="2784"/>
              <a:ext cx="19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</a:t>
              </a:r>
              <a:r>
                <a:rPr kumimoji="0" lang="en-US" altLang="en-US" sz="1500" b="0" i="1" u="none" strike="noStrike" kern="120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z</a:t>
              </a:r>
              <a:endParaRPr kumimoji="0" lang="en-US" alt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fthAve" pitchFamily="2" charset="0"/>
                <a:ea typeface="+mn-ea"/>
                <a:cs typeface="+mn-cs"/>
              </a:endParaRPr>
            </a:p>
          </p:txBody>
        </p:sp>
      </p:grpSp>
      <p:sp>
        <p:nvSpPr>
          <p:cNvPr id="13320" name="Rectangle 59"/>
          <p:cNvSpPr>
            <a:spLocks noChangeArrowheads="1"/>
          </p:cNvSpPr>
          <p:nvPr/>
        </p:nvSpPr>
        <p:spPr bwMode="auto">
          <a:xfrm>
            <a:off x="4191000" y="46482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(k) = 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3321" name="Text Box 60"/>
          <p:cNvSpPr txBox="1">
            <a:spLocks noChangeArrowheads="1"/>
          </p:cNvSpPr>
          <p:nvPr/>
        </p:nvSpPr>
        <p:spPr bwMode="auto">
          <a:xfrm>
            <a:off x="6156325" y="4076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22" name="Text Box 61"/>
          <p:cNvSpPr txBox="1">
            <a:spLocks noChangeArrowheads="1"/>
          </p:cNvSpPr>
          <p:nvPr/>
        </p:nvSpPr>
        <p:spPr bwMode="auto">
          <a:xfrm>
            <a:off x="4367213" y="6049963"/>
            <a:ext cx="1262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“s-wave”</a:t>
            </a:r>
          </a:p>
        </p:txBody>
      </p:sp>
      <p:sp>
        <p:nvSpPr>
          <p:cNvPr id="13323" name="Text Box 63"/>
          <p:cNvSpPr txBox="1">
            <a:spLocks noChangeArrowheads="1"/>
          </p:cNvSpPr>
          <p:nvPr/>
        </p:nvSpPr>
        <p:spPr bwMode="auto">
          <a:xfrm>
            <a:off x="1828800" y="37338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EXCITATIONS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normal “quasiparticles” with an isotropic energy gap</a:t>
            </a:r>
          </a:p>
        </p:txBody>
      </p:sp>
      <p:grpSp>
        <p:nvGrpSpPr>
          <p:cNvPr id="13324" name="Group 65"/>
          <p:cNvGrpSpPr>
            <a:grpSpLocks/>
          </p:cNvGrpSpPr>
          <p:nvPr/>
        </p:nvGrpSpPr>
        <p:grpSpPr bwMode="auto">
          <a:xfrm>
            <a:off x="1828800" y="2895600"/>
            <a:ext cx="8534400" cy="742950"/>
            <a:chOff x="192" y="1824"/>
            <a:chExt cx="5376" cy="468"/>
          </a:xfrm>
        </p:grpSpPr>
        <p:sp>
          <p:nvSpPr>
            <p:cNvPr id="13338" name="Text Box 66"/>
            <p:cNvSpPr txBox="1">
              <a:spLocks noChangeArrowheads="1"/>
            </p:cNvSpPr>
            <p:nvPr/>
          </p:nvSpPr>
          <p:spPr bwMode="auto">
            <a:xfrm>
              <a:off x="192" y="1872"/>
              <a:ext cx="3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 </a:t>
              </a:r>
              <a:r>
                <a:rPr kumimoji="0" lang="en-US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GROUND STATE</a:t>
              </a: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= superfluid pair condensate</a:t>
              </a:r>
            </a:p>
          </p:txBody>
        </p:sp>
        <p:sp>
          <p:nvSpPr>
            <p:cNvPr id="13339" name="Rectangle 67"/>
            <p:cNvSpPr>
              <a:spLocks noChangeArrowheads="1"/>
            </p:cNvSpPr>
            <p:nvPr/>
          </p:nvSpPr>
          <p:spPr bwMode="auto">
            <a:xfrm>
              <a:off x="3984" y="1824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panose="05050102010706020507" pitchFamily="18" charset="2"/>
                </a:rPr>
                <a:t> = n</a:t>
              </a:r>
              <a:r>
                <a:rPr kumimoji="0" lang="en-US" altLang="en-US" sz="2200" b="0" i="0" u="none" strike="noStrike" kern="1200" cap="none" spc="0" normalizeH="0" baseline="-25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panose="05050102010706020507" pitchFamily="18" charset="2"/>
                </a:rPr>
                <a:t>s </a:t>
              </a:r>
              <a:r>
                <a:rPr kumimoji="0" lang="en-US" altLang="en-US" sz="2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panose="05050102010706020507" pitchFamily="18" charset="2"/>
                </a:rPr>
                <a:t>e </a:t>
              </a:r>
              <a:r>
                <a:rPr kumimoji="0" lang="en-US" altLang="en-US" sz="2800" b="0" i="0" u="none" strike="noStrike" kern="1200" cap="none" spc="0" normalizeH="0" baseline="30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panose="05050102010706020507" pitchFamily="18" charset="2"/>
                </a:rPr>
                <a:t>i</a:t>
              </a:r>
              <a:r>
                <a:rPr kumimoji="0" lang="en-US" altLang="en-US" sz="2800" b="1" i="0" u="none" strike="noStrike" kern="1200" cap="none" spc="0" normalizeH="0" baseline="3000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panose="05050102010706020507" pitchFamily="18" charset="2"/>
                </a:rPr>
                <a:t></a:t>
              </a:r>
            </a:p>
          </p:txBody>
        </p:sp>
        <p:sp>
          <p:nvSpPr>
            <p:cNvPr id="13340" name="Text Box 68"/>
            <p:cNvSpPr txBox="1">
              <a:spLocks noChangeArrowheads="1"/>
            </p:cNvSpPr>
            <p:nvPr/>
          </p:nvSpPr>
          <p:spPr bwMode="auto">
            <a:xfrm>
              <a:off x="3408" y="2080"/>
              <a:ext cx="21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smtClean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macroscopic phase coherence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41" name="Freeform 69"/>
            <p:cNvSpPr>
              <a:spLocks/>
            </p:cNvSpPr>
            <p:nvPr/>
          </p:nvSpPr>
          <p:spPr bwMode="auto">
            <a:xfrm>
              <a:off x="4887" y="1890"/>
              <a:ext cx="608" cy="270"/>
            </a:xfrm>
            <a:custGeom>
              <a:avLst/>
              <a:gdLst>
                <a:gd name="T0" fmla="*/ 0 w 608"/>
                <a:gd name="T1" fmla="*/ 32 h 256"/>
                <a:gd name="T2" fmla="*/ 336 w 608"/>
                <a:gd name="T3" fmla="*/ 32 h 256"/>
                <a:gd name="T4" fmla="*/ 576 w 608"/>
                <a:gd name="T5" fmla="*/ 235 h 256"/>
                <a:gd name="T6" fmla="*/ 528 w 608"/>
                <a:gd name="T7" fmla="*/ 538 h 2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8" h="256">
                  <a:moveTo>
                    <a:pt x="0" y="16"/>
                  </a:moveTo>
                  <a:cubicBezTo>
                    <a:pt x="120" y="8"/>
                    <a:pt x="240" y="0"/>
                    <a:pt x="336" y="16"/>
                  </a:cubicBezTo>
                  <a:cubicBezTo>
                    <a:pt x="432" y="32"/>
                    <a:pt x="544" y="72"/>
                    <a:pt x="576" y="112"/>
                  </a:cubicBezTo>
                  <a:cubicBezTo>
                    <a:pt x="608" y="152"/>
                    <a:pt x="568" y="204"/>
                    <a:pt x="528" y="256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3325" name="Group 70"/>
          <p:cNvGrpSpPr>
            <a:grpSpLocks/>
          </p:cNvGrpSpPr>
          <p:nvPr/>
        </p:nvGrpSpPr>
        <p:grpSpPr bwMode="auto">
          <a:xfrm>
            <a:off x="5862638" y="4330700"/>
            <a:ext cx="5518150" cy="2484438"/>
            <a:chOff x="3196" y="268"/>
            <a:chExt cx="2468" cy="1169"/>
          </a:xfrm>
        </p:grpSpPr>
        <p:grpSp>
          <p:nvGrpSpPr>
            <p:cNvPr id="13326" name="Group 57"/>
            <p:cNvGrpSpPr>
              <a:grpSpLocks/>
            </p:cNvGrpSpPr>
            <p:nvPr/>
          </p:nvGrpSpPr>
          <p:grpSpPr bwMode="auto">
            <a:xfrm>
              <a:off x="3196" y="268"/>
              <a:ext cx="2468" cy="1169"/>
              <a:chOff x="3196" y="268"/>
              <a:chExt cx="2468" cy="1169"/>
            </a:xfrm>
          </p:grpSpPr>
          <p:pic>
            <p:nvPicPr>
              <p:cNvPr id="13329" name="Picture 46" descr="HTS histor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51" t="70332" r="41808" b="27356"/>
              <a:stretch>
                <a:fillRect/>
              </a:stretch>
            </p:blipFill>
            <p:spPr bwMode="auto">
              <a:xfrm>
                <a:off x="3539" y="416"/>
                <a:ext cx="1018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0" name="Picture 43" descr="HTS histor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825"/>
              <a:stretch>
                <a:fillRect/>
              </a:stretch>
            </p:blipFill>
            <p:spPr bwMode="auto">
              <a:xfrm>
                <a:off x="3205" y="268"/>
                <a:ext cx="245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1" name="Picture 44" descr="HTS histor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508"/>
              <a:stretch>
                <a:fillRect/>
              </a:stretch>
            </p:blipFill>
            <p:spPr bwMode="auto">
              <a:xfrm>
                <a:off x="3196" y="456"/>
                <a:ext cx="2466" cy="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2" name="Picture 47" descr="HTS histor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51" t="70332" r="41808" b="27356"/>
              <a:stretch>
                <a:fillRect/>
              </a:stretch>
            </p:blipFill>
            <p:spPr bwMode="auto">
              <a:xfrm>
                <a:off x="3537" y="418"/>
                <a:ext cx="109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3" name="Picture 48" descr="HTS histor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34" t="70332" r="41808" b="27356"/>
              <a:stretch>
                <a:fillRect/>
              </a:stretch>
            </p:blipFill>
            <p:spPr bwMode="auto">
              <a:xfrm>
                <a:off x="4504" y="417"/>
                <a:ext cx="1072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4" name="Picture 51" descr="HTS histor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786" t="70508" r="4172" b="18599"/>
              <a:stretch>
                <a:fillRect/>
              </a:stretch>
            </p:blipFill>
            <p:spPr bwMode="auto">
              <a:xfrm>
                <a:off x="5109" y="459"/>
                <a:ext cx="463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5" name="Picture 53" descr="HTS histor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786" t="70508" r="4172" b="23328"/>
              <a:stretch>
                <a:fillRect/>
              </a:stretch>
            </p:blipFill>
            <p:spPr bwMode="auto">
              <a:xfrm>
                <a:off x="5048" y="459"/>
                <a:ext cx="463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6" name="Line 54"/>
              <p:cNvSpPr>
                <a:spLocks noChangeShapeType="1"/>
              </p:cNvSpPr>
              <p:nvPr/>
            </p:nvSpPr>
            <p:spPr bwMode="auto">
              <a:xfrm>
                <a:off x="3565" y="661"/>
                <a:ext cx="20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3337" name="Text Box 55"/>
              <p:cNvSpPr txBox="1">
                <a:spLocks noChangeArrowheads="1"/>
              </p:cNvSpPr>
              <p:nvPr/>
            </p:nvSpPr>
            <p:spPr bwMode="auto">
              <a:xfrm>
                <a:off x="5030" y="475"/>
                <a:ext cx="36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23.2K</a:t>
                </a:r>
              </a:p>
            </p:txBody>
          </p:sp>
        </p:grpSp>
        <p:sp>
          <p:nvSpPr>
            <p:cNvPr id="13327" name="Line 58"/>
            <p:cNvSpPr>
              <a:spLocks noChangeShapeType="1"/>
            </p:cNvSpPr>
            <p:nvPr/>
          </p:nvSpPr>
          <p:spPr bwMode="auto">
            <a:xfrm flipV="1">
              <a:off x="3537" y="992"/>
              <a:ext cx="20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3328" name="Text Box 69"/>
            <p:cNvSpPr txBox="1">
              <a:spLocks noChangeArrowheads="1"/>
            </p:cNvSpPr>
            <p:nvPr/>
          </p:nvSpPr>
          <p:spPr bwMode="auto">
            <a:xfrm>
              <a:off x="4981" y="848"/>
              <a:ext cx="46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smtClean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Liquid 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4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73063"/>
              </p:ext>
            </p:extLst>
          </p:nvPr>
        </p:nvGraphicFramePr>
        <p:xfrm>
          <a:off x="3028171" y="350915"/>
          <a:ext cx="1666646" cy="94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3" imgW="1790640" imgH="1015920" progId="Equation.DSMT4">
                  <p:embed/>
                </p:oleObj>
              </mc:Choice>
              <mc:Fallback>
                <p:oleObj name="Equation" r:id="rId3" imgW="1790640" imgH="101592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8171" y="350915"/>
                        <a:ext cx="1666646" cy="94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8789" y="454391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BCS gap equation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6332" y="447187"/>
            <a:ext cx="166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Weak coupling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69892"/>
              </p:ext>
            </p:extLst>
          </p:nvPr>
        </p:nvGraphicFramePr>
        <p:xfrm>
          <a:off x="6670799" y="852118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5" imgW="1155600" imgH="342720" progId="Equation.DSMT4">
                  <p:embed/>
                </p:oleObj>
              </mc:Choice>
              <mc:Fallback>
                <p:oleObj name="Equation" r:id="rId5" imgW="1155600" imgH="34272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0799" y="852118"/>
                        <a:ext cx="115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098676"/>
              </p:ext>
            </p:extLst>
          </p:nvPr>
        </p:nvGraphicFramePr>
        <p:xfrm>
          <a:off x="8335613" y="350915"/>
          <a:ext cx="1574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7" imgW="1574640" imgH="520560" progId="Equation.DSMT4">
                  <p:embed/>
                </p:oleObj>
              </mc:Choice>
              <mc:Fallback>
                <p:oleObj name="Equation" r:id="rId7" imgW="1574640" imgH="52056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35613" y="350915"/>
                        <a:ext cx="15748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78288" y="1651585"/>
                <a:ext cx="9642383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 smtClean="0"/>
                  <a:t>If the interaction is isotropic, so is the gap function  </a:t>
                </a:r>
                <a:r>
                  <a:rPr lang="en-US" dirty="0" smtClean="0">
                    <a:sym typeface="Wingdings 3" panose="05040102010807070707" pitchFamily="18" charset="2"/>
                  </a:rPr>
                  <a:t>  same for all quasipart</a:t>
                </a:r>
                <a:r>
                  <a:rPr lang="en-US" dirty="0" smtClean="0">
                    <a:sym typeface="Wingdings 3" panose="05040102010807070707" pitchFamily="18" charset="2"/>
                  </a:rPr>
                  <a:t>icles independent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8" y="1651585"/>
                <a:ext cx="9642383" cy="410305"/>
              </a:xfrm>
              <a:prstGeom prst="rect">
                <a:avLst/>
              </a:prstGeom>
              <a:blipFill>
                <a:blip r:embed="rId9"/>
                <a:stretch>
                  <a:fillRect l="-569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85861" y="2402337"/>
                <a:ext cx="96272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 smtClean="0"/>
                  <a:t>If the gap is isotropic, scattering doesn’t change the gap seen by the quasiparticles so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should not depend on impurities </a:t>
                </a:r>
                <a:r>
                  <a:rPr lang="en-US" dirty="0" smtClean="0">
                    <a:sym typeface="Wingdings 3" panose="05040102010807070707" pitchFamily="18" charset="2"/>
                  </a:rPr>
                  <a:t>  Anderson theory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61" y="2402337"/>
                <a:ext cx="9627239" cy="646331"/>
              </a:xfrm>
              <a:prstGeom prst="rect">
                <a:avLst/>
              </a:prstGeom>
              <a:blipFill>
                <a:blip r:embed="rId10"/>
                <a:stretch>
                  <a:fillRect l="-50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5861" y="3415729"/>
            <a:ext cx="855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dirty="0" smtClean="0"/>
              <a:t>All of this changes if the pairing interaction is </a:t>
            </a:r>
            <a:r>
              <a:rPr lang="en-US" u="sng" dirty="0" smtClean="0"/>
              <a:t>not</a:t>
            </a:r>
            <a:r>
              <a:rPr lang="en-US" dirty="0" smtClean="0"/>
              <a:t> isotropic electron-phonon scattering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81724" y="4569303"/>
            <a:ext cx="929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19239" y="4104327"/>
                <a:ext cx="988094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There were many attempts to raise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by varying all of the parameters in the BCS gap </a:t>
                </a:r>
                <a:r>
                  <a:rPr lang="en-US" dirty="0" smtClean="0"/>
                  <a:t>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by proposing other pairing mechanisms --- these were universally unsuccessful.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39" y="4104327"/>
                <a:ext cx="9880946" cy="923330"/>
              </a:xfrm>
              <a:prstGeom prst="rect">
                <a:avLst/>
              </a:prstGeom>
              <a:blipFill>
                <a:blip r:embed="rId11"/>
                <a:stretch>
                  <a:fillRect l="-494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19239" y="5001883"/>
                <a:ext cx="847329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It was believed by many that all SC’s were BCS, paired by electron-phonon scattering, and were limited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‘s </a:t>
                </a:r>
                <a:r>
                  <a:rPr lang="en-US" dirty="0"/>
                  <a:t>below </a:t>
                </a:r>
                <a:r>
                  <a:rPr lang="en-US" dirty="0" smtClean="0"/>
                  <a:t>~50K until 1986.</a:t>
                </a:r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39" y="5001883"/>
                <a:ext cx="8473296" cy="646331"/>
              </a:xfrm>
              <a:prstGeom prst="rect">
                <a:avLst/>
              </a:prstGeom>
              <a:blipFill>
                <a:blip r:embed="rId12"/>
                <a:stretch>
                  <a:fillRect l="-57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2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189288" y="46038"/>
            <a:ext cx="5654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High Temperature Superconductivity (1986)</a:t>
            </a:r>
          </a:p>
        </p:txBody>
      </p:sp>
      <p:grpSp>
        <p:nvGrpSpPr>
          <p:cNvPr id="15365" name="Group 56"/>
          <p:cNvGrpSpPr>
            <a:grpSpLocks/>
          </p:cNvGrpSpPr>
          <p:nvPr/>
        </p:nvGrpSpPr>
        <p:grpSpPr bwMode="auto">
          <a:xfrm>
            <a:off x="1061263" y="3493198"/>
            <a:ext cx="2243137" cy="2381250"/>
            <a:chOff x="1854" y="412"/>
            <a:chExt cx="1005" cy="1087"/>
          </a:xfrm>
        </p:grpSpPr>
        <p:pic>
          <p:nvPicPr>
            <p:cNvPr id="15379" name="Picture 5" descr="mullbed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94"/>
            <a:stretch>
              <a:fillRect/>
            </a:stretch>
          </p:blipFill>
          <p:spPr bwMode="auto">
            <a:xfrm>
              <a:off x="2354" y="450"/>
              <a:ext cx="30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42" descr="mullbed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43"/>
            <a:stretch>
              <a:fillRect/>
            </a:stretch>
          </p:blipFill>
          <p:spPr bwMode="auto">
            <a:xfrm>
              <a:off x="2013" y="450"/>
              <a:ext cx="299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43" descr="2-K2NiF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" y="412"/>
              <a:ext cx="1005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44" descr="2-K2NiF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34" t="16447" r="3102" b="71992"/>
            <a:stretch>
              <a:fillRect/>
            </a:stretch>
          </p:blipFill>
          <p:spPr bwMode="auto">
            <a:xfrm>
              <a:off x="1877" y="468"/>
              <a:ext cx="23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45" descr="2-K2NiF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34" t="16447" r="3102" b="71992"/>
            <a:stretch>
              <a:fillRect/>
            </a:stretch>
          </p:blipFill>
          <p:spPr bwMode="auto">
            <a:xfrm>
              <a:off x="1907" y="725"/>
              <a:ext cx="235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46" descr="2-K2NiF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4" t="81438" r="78113" b="10808"/>
            <a:stretch>
              <a:fillRect/>
            </a:stretch>
          </p:blipFill>
          <p:spPr bwMode="auto">
            <a:xfrm>
              <a:off x="2062" y="1203"/>
              <a:ext cx="48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47" descr="2-K2NiF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34" t="16447" r="3102" b="71992"/>
            <a:stretch>
              <a:fillRect/>
            </a:stretch>
          </p:blipFill>
          <p:spPr bwMode="auto">
            <a:xfrm>
              <a:off x="1971" y="1031"/>
              <a:ext cx="9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Picture 48" descr="2-K2NiF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4" t="81438" r="78113" b="10808"/>
            <a:stretch>
              <a:fillRect/>
            </a:stretch>
          </p:blipFill>
          <p:spPr bwMode="auto">
            <a:xfrm>
              <a:off x="2106" y="1194"/>
              <a:ext cx="47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Picture 49" descr="2-K2NiF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34" t="16447" r="3102" b="71992"/>
            <a:stretch>
              <a:fillRect/>
            </a:stretch>
          </p:blipFill>
          <p:spPr bwMode="auto">
            <a:xfrm>
              <a:off x="2122" y="1138"/>
              <a:ext cx="29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8" name="Picture 50" descr="2-K2NiF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34" t="16447" r="3102" b="71992"/>
            <a:stretch>
              <a:fillRect/>
            </a:stretch>
          </p:blipFill>
          <p:spPr bwMode="auto">
            <a:xfrm>
              <a:off x="2125" y="800"/>
              <a:ext cx="29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6" name="Picture 52" descr="mullbed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1"/>
          <a:stretch>
            <a:fillRect/>
          </a:stretch>
        </p:blipFill>
        <p:spPr bwMode="auto">
          <a:xfrm>
            <a:off x="2927350" y="712788"/>
            <a:ext cx="9842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53"/>
          <p:cNvSpPr txBox="1">
            <a:spLocks noChangeArrowheads="1"/>
          </p:cNvSpPr>
          <p:nvPr/>
        </p:nvSpPr>
        <p:spPr bwMode="auto">
          <a:xfrm>
            <a:off x="2760663" y="1987550"/>
            <a:ext cx="1422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Georg Bednorz</a:t>
            </a:r>
          </a:p>
        </p:txBody>
      </p:sp>
      <p:sp>
        <p:nvSpPr>
          <p:cNvPr id="15368" name="Text Box 54"/>
          <p:cNvSpPr txBox="1">
            <a:spLocks noChangeArrowheads="1"/>
          </p:cNvSpPr>
          <p:nvPr/>
        </p:nvSpPr>
        <p:spPr bwMode="auto">
          <a:xfrm>
            <a:off x="1527175" y="1979613"/>
            <a:ext cx="11572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Alex M</a:t>
            </a: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ü</a:t>
            </a: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ller</a:t>
            </a:r>
          </a:p>
        </p:txBody>
      </p:sp>
      <p:pic>
        <p:nvPicPr>
          <p:cNvPr id="15369" name="Picture 55" descr="mullbed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1"/>
          <a:stretch>
            <a:fillRect/>
          </a:stretch>
        </p:blipFill>
        <p:spPr bwMode="auto">
          <a:xfrm>
            <a:off x="1630363" y="738188"/>
            <a:ext cx="958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67"/>
          <p:cNvSpPr txBox="1">
            <a:spLocks noChangeArrowheads="1"/>
          </p:cNvSpPr>
          <p:nvPr/>
        </p:nvSpPr>
        <p:spPr bwMode="auto">
          <a:xfrm>
            <a:off x="1331913" y="2343150"/>
            <a:ext cx="29638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IBM Z</a:t>
            </a: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</a:t>
            </a: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rich Research Laboratory</a:t>
            </a:r>
          </a:p>
        </p:txBody>
      </p:sp>
      <p:grpSp>
        <p:nvGrpSpPr>
          <p:cNvPr id="15372" name="Group 69"/>
          <p:cNvGrpSpPr>
            <a:grpSpLocks/>
          </p:cNvGrpSpPr>
          <p:nvPr/>
        </p:nvGrpSpPr>
        <p:grpSpPr bwMode="auto">
          <a:xfrm>
            <a:off x="6368649" y="1178836"/>
            <a:ext cx="4199348" cy="5150099"/>
            <a:chOff x="3152" y="328"/>
            <a:chExt cx="2211" cy="2743"/>
          </a:xfrm>
        </p:grpSpPr>
        <p:grpSp>
          <p:nvGrpSpPr>
            <p:cNvPr id="15374" name="Group 66"/>
            <p:cNvGrpSpPr>
              <a:grpSpLocks/>
            </p:cNvGrpSpPr>
            <p:nvPr/>
          </p:nvGrpSpPr>
          <p:grpSpPr bwMode="auto">
            <a:xfrm>
              <a:off x="3152" y="328"/>
              <a:ext cx="2211" cy="2743"/>
              <a:chOff x="3152" y="328"/>
              <a:chExt cx="2211" cy="2743"/>
            </a:xfrm>
          </p:grpSpPr>
          <p:pic>
            <p:nvPicPr>
              <p:cNvPr id="15376" name="Picture 13" descr="HTS history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" y="328"/>
                <a:ext cx="2211" cy="2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7" name="Picture 63" descr="HTS history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08" t="50383" r="41881" b="30843"/>
              <a:stretch>
                <a:fillRect/>
              </a:stretch>
            </p:blipFill>
            <p:spPr bwMode="auto">
              <a:xfrm>
                <a:off x="4856" y="1680"/>
                <a:ext cx="425" cy="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8" name="Picture 65" descr="HTS history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25" t="44914" r="35776" b="40356"/>
              <a:stretch>
                <a:fillRect/>
              </a:stretch>
            </p:blipFill>
            <p:spPr bwMode="auto">
              <a:xfrm>
                <a:off x="4544" y="1551"/>
                <a:ext cx="28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75" name="Oval 68"/>
            <p:cNvSpPr>
              <a:spLocks noChangeArrowheads="1"/>
            </p:cNvSpPr>
            <p:nvPr/>
          </p:nvSpPr>
          <p:spPr bwMode="auto">
            <a:xfrm>
              <a:off x="4715" y="2158"/>
              <a:ext cx="567" cy="302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15373" name="TextBox 1"/>
          <p:cNvSpPr txBox="1">
            <a:spLocks noChangeArrowheads="1"/>
          </p:cNvSpPr>
          <p:nvPr/>
        </p:nvSpPr>
        <p:spPr bwMode="auto">
          <a:xfrm>
            <a:off x="1417882" y="6038172"/>
            <a:ext cx="1238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en-US" alt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~ 30K</a:t>
            </a:r>
          </a:p>
        </p:txBody>
      </p:sp>
      <p:graphicFrame>
        <p:nvGraphicFramePr>
          <p:cNvPr id="35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64837"/>
              </p:ext>
            </p:extLst>
          </p:nvPr>
        </p:nvGraphicFramePr>
        <p:xfrm>
          <a:off x="3866858" y="3648038"/>
          <a:ext cx="1233332" cy="2071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Photo Editor Photo" r:id="rId10" imgW="6020640" imgH="5068007" progId="MSPhotoEd.3">
                  <p:embed/>
                </p:oleObj>
              </mc:Choice>
              <mc:Fallback>
                <p:oleObj name="Photo Editor Photo" r:id="rId10" imgW="6020640" imgH="5068007" progId="MSPhotoEd.3">
                  <p:embed/>
                  <p:pic>
                    <p:nvPicPr>
                      <p:cNvPr id="1741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12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0261" t="9395" r="1898" b="24460"/>
                      <a:stretch>
                        <a:fillRect/>
                      </a:stretch>
                    </p:blipFill>
                    <p:spPr bwMode="auto">
                      <a:xfrm>
                        <a:off x="3866858" y="3648038"/>
                        <a:ext cx="1233332" cy="2071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3924591" y="6038171"/>
            <a:ext cx="1238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en-US" alt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~ 90K</a:t>
            </a:r>
          </a:p>
        </p:txBody>
      </p:sp>
      <p:sp>
        <p:nvSpPr>
          <p:cNvPr id="2" name="Rectangle 1"/>
          <p:cNvSpPr/>
          <p:nvPr/>
        </p:nvSpPr>
        <p:spPr>
          <a:xfrm>
            <a:off x="3804571" y="2988230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YBa</a:t>
            </a:r>
            <a:r>
              <a:rPr lang="en-US" altLang="en-US" baseline="-25000" dirty="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dirty="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Cu</a:t>
            </a:r>
            <a:r>
              <a:rPr lang="en-US" altLang="en-US" baseline="-25000" dirty="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r>
              <a:rPr lang="en-US" altLang="en-US" dirty="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O</a:t>
            </a:r>
            <a:r>
              <a:rPr lang="en-US" altLang="en-US" baseline="-25000" dirty="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7-x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66928" y="2954925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La</a:t>
            </a:r>
            <a:r>
              <a:rPr lang="en-US" altLang="en-US" baseline="-25000" dirty="0" smtClean="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2-x</a:t>
            </a:r>
            <a:r>
              <a:rPr lang="en-US" altLang="en-US" dirty="0" smtClean="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Ba</a:t>
            </a:r>
            <a:r>
              <a:rPr lang="en-US" altLang="en-US" baseline="-25000" dirty="0" smtClean="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CuO</a:t>
            </a:r>
            <a:r>
              <a:rPr lang="en-US" altLang="en-US" baseline="-25000" dirty="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</a:t>
            </a:r>
            <a:endParaRPr lang="en-US" dirty="0"/>
          </a:p>
        </p:txBody>
      </p:sp>
      <p:sp>
        <p:nvSpPr>
          <p:cNvPr id="39" name="Oval 68"/>
          <p:cNvSpPr>
            <a:spLocks noChangeArrowheads="1"/>
          </p:cNvSpPr>
          <p:nvPr/>
        </p:nvSpPr>
        <p:spPr bwMode="auto">
          <a:xfrm>
            <a:off x="8674722" y="2717481"/>
            <a:ext cx="1076902" cy="567018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9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84585" y="601430"/>
            <a:ext cx="10556310" cy="232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</a:rPr>
              <a:t>Ceramics --- oxide </a:t>
            </a:r>
            <a:r>
              <a:rPr lang="en-US" altLang="en-US" sz="1800" dirty="0" smtClean="0">
                <a:solidFill>
                  <a:srgbClr val="000000"/>
                </a:solidFill>
              </a:rPr>
              <a:t>materials, not metals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</a:rPr>
              <a:t>T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c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</a:rPr>
              <a:t>was much </a:t>
            </a:r>
            <a:r>
              <a:rPr lang="en-US" altLang="en-US" sz="1800" dirty="0">
                <a:solidFill>
                  <a:srgbClr val="000000"/>
                </a:solidFill>
              </a:rPr>
              <a:t>higher than could be explained by conventional </a:t>
            </a:r>
            <a:r>
              <a:rPr lang="en-US" altLang="en-US" sz="1800" dirty="0" smtClean="0">
                <a:solidFill>
                  <a:srgbClr val="000000"/>
                </a:solidFill>
              </a:rPr>
              <a:t>BCS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800" dirty="0" smtClean="0">
                <a:solidFill>
                  <a:srgbClr val="000000"/>
                </a:solidFill>
              </a:rPr>
              <a:t>H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c2 </a:t>
            </a:r>
            <a:r>
              <a:rPr lang="en-US" altLang="en-US" sz="1800" dirty="0" smtClean="0">
                <a:solidFill>
                  <a:srgbClr val="000000"/>
                </a:solidFill>
              </a:rPr>
              <a:t>was immeasurably large 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</a:rPr>
              <a:t>Layered materials --- low dimensional </a:t>
            </a:r>
            <a:r>
              <a:rPr lang="en-US" altLang="en-US" sz="1800" dirty="0" smtClean="0">
                <a:solidFill>
                  <a:srgbClr val="000000"/>
                </a:solidFill>
              </a:rPr>
              <a:t>effects, strong in-plane correlations, anomalous vortices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</a:rPr>
              <a:t>Unusual properties --- thermodynamics, transport, electrodynamics, </a:t>
            </a:r>
            <a:r>
              <a:rPr lang="en-US" altLang="en-US" sz="1800" dirty="0" smtClean="0">
                <a:solidFill>
                  <a:srgbClr val="000000"/>
                </a:solidFill>
              </a:rPr>
              <a:t>… power laws instead of exponential implying that the energy gap was not fully formed    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</a:rPr>
              <a:t>Unusual doping dependence --- complicated phase </a:t>
            </a:r>
            <a:r>
              <a:rPr lang="en-US" altLang="en-US" sz="1800" dirty="0" smtClean="0">
                <a:solidFill>
                  <a:srgbClr val="000000"/>
                </a:solidFill>
              </a:rPr>
              <a:t>diagram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1859" name="Text Box 10"/>
          <p:cNvSpPr txBox="1">
            <a:spLocks noChangeArrowheads="1"/>
          </p:cNvSpPr>
          <p:nvPr/>
        </p:nvSpPr>
        <p:spPr bwMode="auto">
          <a:xfrm>
            <a:off x="1367572" y="90973"/>
            <a:ext cx="9190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HTSC ---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many </a:t>
            </a:r>
            <a:r>
              <a:rPr lang="en-US" altLang="en-US" sz="2000" b="1" dirty="0">
                <a:solidFill>
                  <a:srgbClr val="C00000"/>
                </a:solidFill>
              </a:rPr>
              <a:t>unusual properties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were discovered </a:t>
            </a:r>
            <a:r>
              <a:rPr lang="en-US" altLang="en-US" sz="2000" b="1" dirty="0">
                <a:solidFill>
                  <a:srgbClr val="C00000"/>
                </a:solidFill>
              </a:rPr>
              <a:t>in the first few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years</a:t>
            </a:r>
            <a:endParaRPr lang="en-US" altLang="en-US" sz="2000" dirty="0">
              <a:solidFill>
                <a:srgbClr val="C00000"/>
              </a:solidFill>
            </a:endParaRPr>
          </a:p>
        </p:txBody>
      </p:sp>
      <p:grpSp>
        <p:nvGrpSpPr>
          <p:cNvPr id="142373" name="Group 37"/>
          <p:cNvGrpSpPr>
            <a:grpSpLocks/>
          </p:cNvGrpSpPr>
          <p:nvPr/>
        </p:nvGrpSpPr>
        <p:grpSpPr bwMode="auto">
          <a:xfrm>
            <a:off x="1891454" y="2923604"/>
            <a:ext cx="6554238" cy="3320314"/>
            <a:chOff x="723" y="1539"/>
            <a:chExt cx="4096" cy="2305"/>
          </a:xfrm>
        </p:grpSpPr>
        <p:sp>
          <p:nvSpPr>
            <p:cNvPr id="121865" name="Rectangle 14"/>
            <p:cNvSpPr>
              <a:spLocks noChangeArrowheads="1"/>
            </p:cNvSpPr>
            <p:nvPr/>
          </p:nvSpPr>
          <p:spPr bwMode="auto">
            <a:xfrm>
              <a:off x="811" y="1539"/>
              <a:ext cx="3969" cy="19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1866" name="Arc 15"/>
            <p:cNvSpPr>
              <a:spLocks/>
            </p:cNvSpPr>
            <p:nvPr/>
          </p:nvSpPr>
          <p:spPr bwMode="auto">
            <a:xfrm>
              <a:off x="2684" y="2063"/>
              <a:ext cx="1159" cy="1449"/>
            </a:xfrm>
            <a:custGeom>
              <a:avLst/>
              <a:gdLst>
                <a:gd name="T0" fmla="*/ 1 w 21600"/>
                <a:gd name="T1" fmla="*/ 0 h 21851"/>
                <a:gd name="T2" fmla="*/ 62 w 21600"/>
                <a:gd name="T3" fmla="*/ 96 h 21851"/>
                <a:gd name="T4" fmla="*/ 0 w 21600"/>
                <a:gd name="T5" fmla="*/ 95 h 218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51" fill="none" extrusionOk="0">
                  <a:moveTo>
                    <a:pt x="448" y="-1"/>
                  </a:moveTo>
                  <a:cubicBezTo>
                    <a:pt x="12200" y="243"/>
                    <a:pt x="21600" y="9840"/>
                    <a:pt x="21600" y="21595"/>
                  </a:cubicBezTo>
                  <a:cubicBezTo>
                    <a:pt x="21600" y="21680"/>
                    <a:pt x="21599" y="21765"/>
                    <a:pt x="21598" y="21851"/>
                  </a:cubicBezTo>
                </a:path>
                <a:path w="21600" h="21851" stroke="0" extrusionOk="0">
                  <a:moveTo>
                    <a:pt x="448" y="-1"/>
                  </a:moveTo>
                  <a:cubicBezTo>
                    <a:pt x="12200" y="243"/>
                    <a:pt x="21600" y="9840"/>
                    <a:pt x="21600" y="21595"/>
                  </a:cubicBezTo>
                  <a:cubicBezTo>
                    <a:pt x="21600" y="21680"/>
                    <a:pt x="21599" y="21765"/>
                    <a:pt x="21598" y="21851"/>
                  </a:cubicBezTo>
                  <a:lnTo>
                    <a:pt x="0" y="21595"/>
                  </a:lnTo>
                  <a:lnTo>
                    <a:pt x="448" y="-1"/>
                  </a:lnTo>
                  <a:close/>
                </a:path>
              </a:pathLst>
            </a:cu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1867" name="Arc 16"/>
            <p:cNvSpPr>
              <a:spLocks/>
            </p:cNvSpPr>
            <p:nvPr/>
          </p:nvSpPr>
          <p:spPr bwMode="auto">
            <a:xfrm flipH="1">
              <a:off x="1301" y="3098"/>
              <a:ext cx="714" cy="414"/>
            </a:xfrm>
            <a:custGeom>
              <a:avLst/>
              <a:gdLst>
                <a:gd name="T0" fmla="*/ 0 w 21600"/>
                <a:gd name="T1" fmla="*/ 0 h 21600"/>
                <a:gd name="T2" fmla="*/ 24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1868" name="Arc 17"/>
            <p:cNvSpPr>
              <a:spLocks/>
            </p:cNvSpPr>
            <p:nvPr/>
          </p:nvSpPr>
          <p:spPr bwMode="auto">
            <a:xfrm flipH="1">
              <a:off x="1970" y="2062"/>
              <a:ext cx="714" cy="1450"/>
            </a:xfrm>
            <a:custGeom>
              <a:avLst/>
              <a:gdLst>
                <a:gd name="T0" fmla="*/ 0 w 21600"/>
                <a:gd name="T1" fmla="*/ 0 h 21600"/>
                <a:gd name="T2" fmla="*/ 24 w 21600"/>
                <a:gd name="T3" fmla="*/ 97 h 21600"/>
                <a:gd name="T4" fmla="*/ 0 w 21600"/>
                <a:gd name="T5" fmla="*/ 9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1869" name="Arc 18"/>
            <p:cNvSpPr>
              <a:spLocks/>
            </p:cNvSpPr>
            <p:nvPr/>
          </p:nvSpPr>
          <p:spPr bwMode="auto">
            <a:xfrm flipH="1">
              <a:off x="3637" y="2062"/>
              <a:ext cx="1143" cy="1449"/>
            </a:xfrm>
            <a:custGeom>
              <a:avLst/>
              <a:gdLst>
                <a:gd name="T0" fmla="*/ 0 w 21600"/>
                <a:gd name="T1" fmla="*/ 0 h 21856"/>
                <a:gd name="T2" fmla="*/ 60 w 21600"/>
                <a:gd name="T3" fmla="*/ 96 h 21856"/>
                <a:gd name="T4" fmla="*/ 0 w 21600"/>
                <a:gd name="T5" fmla="*/ 95 h 218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56" fill="none" extrusionOk="0">
                  <a:moveTo>
                    <a:pt x="89" y="0"/>
                  </a:moveTo>
                  <a:cubicBezTo>
                    <a:pt x="11984" y="49"/>
                    <a:pt x="21600" y="9705"/>
                    <a:pt x="21600" y="21600"/>
                  </a:cubicBezTo>
                  <a:cubicBezTo>
                    <a:pt x="21600" y="21685"/>
                    <a:pt x="21599" y="21770"/>
                    <a:pt x="21598" y="21856"/>
                  </a:cubicBezTo>
                </a:path>
                <a:path w="21600" h="21856" stroke="0" extrusionOk="0">
                  <a:moveTo>
                    <a:pt x="89" y="0"/>
                  </a:moveTo>
                  <a:cubicBezTo>
                    <a:pt x="11984" y="49"/>
                    <a:pt x="21600" y="9705"/>
                    <a:pt x="21600" y="21600"/>
                  </a:cubicBezTo>
                  <a:cubicBezTo>
                    <a:pt x="21600" y="21685"/>
                    <a:pt x="21599" y="21770"/>
                    <a:pt x="21598" y="21856"/>
                  </a:cubicBezTo>
                  <a:lnTo>
                    <a:pt x="0" y="2160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CC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1870" name="Arc 19"/>
            <p:cNvSpPr>
              <a:spLocks/>
            </p:cNvSpPr>
            <p:nvPr/>
          </p:nvSpPr>
          <p:spPr bwMode="auto">
            <a:xfrm>
              <a:off x="3745" y="2891"/>
              <a:ext cx="554" cy="621"/>
            </a:xfrm>
            <a:custGeom>
              <a:avLst/>
              <a:gdLst>
                <a:gd name="T0" fmla="*/ 0 w 21600"/>
                <a:gd name="T1" fmla="*/ 0 h 21600"/>
                <a:gd name="T2" fmla="*/ 14 w 21600"/>
                <a:gd name="T3" fmla="*/ 18 h 21600"/>
                <a:gd name="T4" fmla="*/ 0 w 21600"/>
                <a:gd name="T5" fmla="*/ 1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1871" name="Text Box 20"/>
            <p:cNvSpPr txBox="1">
              <a:spLocks noChangeArrowheads="1"/>
            </p:cNvSpPr>
            <p:nvPr/>
          </p:nvSpPr>
          <p:spPr bwMode="auto">
            <a:xfrm>
              <a:off x="1352" y="3174"/>
              <a:ext cx="66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super-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conductor</a:t>
              </a:r>
            </a:p>
          </p:txBody>
        </p:sp>
        <p:sp>
          <p:nvSpPr>
            <p:cNvPr id="121872" name="Text Box 21"/>
            <p:cNvSpPr txBox="1">
              <a:spLocks noChangeArrowheads="1"/>
            </p:cNvSpPr>
            <p:nvPr/>
          </p:nvSpPr>
          <p:spPr bwMode="auto">
            <a:xfrm>
              <a:off x="2951" y="2601"/>
              <a:ext cx="714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pseudo-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gap</a:t>
              </a:r>
            </a:p>
          </p:txBody>
        </p:sp>
        <p:sp>
          <p:nvSpPr>
            <p:cNvPr id="121873" name="Text Box 22"/>
            <p:cNvSpPr txBox="1">
              <a:spLocks noChangeArrowheads="1"/>
            </p:cNvSpPr>
            <p:nvPr/>
          </p:nvSpPr>
          <p:spPr bwMode="auto">
            <a:xfrm>
              <a:off x="3397" y="2021"/>
              <a:ext cx="62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strange metal</a:t>
              </a:r>
            </a:p>
          </p:txBody>
        </p:sp>
        <p:sp>
          <p:nvSpPr>
            <p:cNvPr id="121874" name="Text Box 23"/>
            <p:cNvSpPr txBox="1">
              <a:spLocks noChangeArrowheads="1"/>
            </p:cNvSpPr>
            <p:nvPr/>
          </p:nvSpPr>
          <p:spPr bwMode="auto">
            <a:xfrm>
              <a:off x="4204" y="2408"/>
              <a:ext cx="491" cy="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</a:rPr>
                <a:t>Not-so-normal </a:t>
              </a:r>
              <a:r>
                <a:rPr lang="en-US" altLang="en-US" sz="1400" b="1" dirty="0">
                  <a:solidFill>
                    <a:srgbClr val="000000"/>
                  </a:solidFill>
                </a:rPr>
                <a:t>metal</a:t>
              </a:r>
            </a:p>
          </p:txBody>
        </p:sp>
        <p:sp>
          <p:nvSpPr>
            <p:cNvPr id="121875" name="Text Box 24"/>
            <p:cNvSpPr txBox="1">
              <a:spLocks noChangeArrowheads="1"/>
            </p:cNvSpPr>
            <p:nvPr/>
          </p:nvSpPr>
          <p:spPr bwMode="auto">
            <a:xfrm>
              <a:off x="2576" y="1539"/>
              <a:ext cx="20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21876" name="Text Box 25"/>
            <p:cNvSpPr txBox="1">
              <a:spLocks noChangeArrowheads="1"/>
            </p:cNvSpPr>
            <p:nvPr/>
          </p:nvSpPr>
          <p:spPr bwMode="auto">
            <a:xfrm>
              <a:off x="3958" y="3566"/>
              <a:ext cx="86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hole doping</a:t>
              </a:r>
            </a:p>
          </p:txBody>
        </p:sp>
        <p:sp>
          <p:nvSpPr>
            <p:cNvPr id="121877" name="Text Box 26"/>
            <p:cNvSpPr txBox="1">
              <a:spLocks noChangeArrowheads="1"/>
            </p:cNvSpPr>
            <p:nvPr/>
          </p:nvSpPr>
          <p:spPr bwMode="auto">
            <a:xfrm>
              <a:off x="723" y="3588"/>
              <a:ext cx="110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electron doping</a:t>
              </a:r>
            </a:p>
          </p:txBody>
        </p:sp>
        <p:sp>
          <p:nvSpPr>
            <p:cNvPr id="121878" name="Arc 27"/>
            <p:cNvSpPr>
              <a:spLocks/>
            </p:cNvSpPr>
            <p:nvPr/>
          </p:nvSpPr>
          <p:spPr bwMode="auto">
            <a:xfrm>
              <a:off x="2684" y="2062"/>
              <a:ext cx="401" cy="1450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97 h 21600"/>
                <a:gd name="T4" fmla="*/ 0 w 21600"/>
                <a:gd name="T5" fmla="*/ 9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76" y="0"/>
                    <a:pt x="21525" y="9588"/>
                    <a:pt x="21599" y="21465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76" y="0"/>
                    <a:pt x="21525" y="9588"/>
                    <a:pt x="21599" y="21465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1879" name="Arc 28"/>
            <p:cNvSpPr>
              <a:spLocks/>
            </p:cNvSpPr>
            <p:nvPr/>
          </p:nvSpPr>
          <p:spPr bwMode="auto">
            <a:xfrm flipH="1">
              <a:off x="3233" y="2891"/>
              <a:ext cx="517" cy="621"/>
            </a:xfrm>
            <a:custGeom>
              <a:avLst/>
              <a:gdLst>
                <a:gd name="T0" fmla="*/ 0 w 21600"/>
                <a:gd name="T1" fmla="*/ 0 h 21600"/>
                <a:gd name="T2" fmla="*/ 12 w 21600"/>
                <a:gd name="T3" fmla="*/ 18 h 21600"/>
                <a:gd name="T4" fmla="*/ 0 w 21600"/>
                <a:gd name="T5" fmla="*/ 1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1880" name="Line 29"/>
            <p:cNvSpPr>
              <a:spLocks noChangeShapeType="1"/>
            </p:cNvSpPr>
            <p:nvPr/>
          </p:nvSpPr>
          <p:spPr bwMode="auto">
            <a:xfrm>
              <a:off x="766" y="3512"/>
              <a:ext cx="40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1881" name="Line 30"/>
            <p:cNvSpPr>
              <a:spLocks noChangeShapeType="1"/>
            </p:cNvSpPr>
            <p:nvPr/>
          </p:nvSpPr>
          <p:spPr bwMode="auto">
            <a:xfrm flipV="1">
              <a:off x="2684" y="1772"/>
              <a:ext cx="0" cy="17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1882" name="Text Box 31"/>
            <p:cNvSpPr txBox="1">
              <a:spLocks noChangeArrowheads="1"/>
            </p:cNvSpPr>
            <p:nvPr/>
          </p:nvSpPr>
          <p:spPr bwMode="auto">
            <a:xfrm>
              <a:off x="2281" y="2712"/>
              <a:ext cx="669" cy="363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Mott insulator </a:t>
              </a:r>
            </a:p>
          </p:txBody>
        </p:sp>
        <p:sp>
          <p:nvSpPr>
            <p:cNvPr id="121883" name="Text Box 32"/>
            <p:cNvSpPr txBox="1">
              <a:spLocks noChangeArrowheads="1"/>
            </p:cNvSpPr>
            <p:nvPr/>
          </p:nvSpPr>
          <p:spPr bwMode="auto">
            <a:xfrm>
              <a:off x="3283" y="3177"/>
              <a:ext cx="9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superconductor</a:t>
              </a:r>
            </a:p>
          </p:txBody>
        </p:sp>
      </p:grpSp>
      <p:sp>
        <p:nvSpPr>
          <p:cNvPr id="121864" name="Line 35"/>
          <p:cNvSpPr>
            <a:spLocks noChangeShapeType="1"/>
          </p:cNvSpPr>
          <p:nvPr/>
        </p:nvSpPr>
        <p:spPr bwMode="auto">
          <a:xfrm flipV="1">
            <a:off x="5997788" y="5591379"/>
            <a:ext cx="695269" cy="83116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632" y="6337222"/>
            <a:ext cx="524156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7.  UNCONVENTIONAL </a:t>
            </a:r>
            <a:r>
              <a:rPr lang="en-US" altLang="en-US" dirty="0">
                <a:solidFill>
                  <a:srgbClr val="000000"/>
                </a:solidFill>
              </a:rPr>
              <a:t>SUPERCONDUCTIVITY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build="p"/>
      <p:bldP spid="12186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002088" y="23813"/>
            <a:ext cx="438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Unconventional superconductivity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87538" y="1107881"/>
            <a:ext cx="87630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1143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does “unconventional” mean?    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Not BCS</a:t>
            </a:r>
          </a:p>
          <a:p>
            <a:pPr marL="114300" marR="0" lvl="1" indent="0" algn="l" defTabSz="914400" rtl="0" eaLnBrk="1" fontAlgn="base" latinLnBrk="0" hangingPunct="1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US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Mechanism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other than phonon-mediated pairing</a:t>
            </a:r>
          </a:p>
          <a:p>
            <a:pPr marL="114300" marR="0" lvl="1" indent="0" algn="l" defTabSz="914400" rtl="0" eaLnBrk="1" fontAlgn="base" latinLnBrk="0" hangingPunct="1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US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Symmetry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not s-wave … exhibits </a:t>
            </a:r>
            <a:r>
              <a:rPr kumimoji="0" lang="en-US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anisotropy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phase and/or magnitude</a:t>
            </a:r>
          </a:p>
        </p:txBody>
      </p:sp>
      <p:sp>
        <p:nvSpPr>
          <p:cNvPr id="17413" name="Rectangle 41"/>
          <p:cNvSpPr>
            <a:spLocks noChangeArrowheads="1"/>
          </p:cNvSpPr>
          <p:nvPr/>
        </p:nvSpPr>
        <p:spPr bwMode="auto">
          <a:xfrm>
            <a:off x="1920875" y="1878408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2" panose="05020102010507070707" pitchFamily="18" charset="2"/>
              </a:rPr>
              <a:t></a:t>
            </a:r>
          </a:p>
        </p:txBody>
      </p:sp>
      <p:sp>
        <p:nvSpPr>
          <p:cNvPr id="17426" name="TextBox 4"/>
          <p:cNvSpPr txBox="1">
            <a:spLocks noChangeArrowheads="1"/>
          </p:cNvSpPr>
          <p:nvPr/>
        </p:nvSpPr>
        <p:spPr bwMode="auto">
          <a:xfrm>
            <a:off x="1510506" y="522288"/>
            <a:ext cx="899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was almost immediate evidence that the cuprates were “unconventional”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887538" y="2633945"/>
            <a:ext cx="8537575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 i="1">
                <a:solidFill>
                  <a:srgbClr val="000099"/>
                </a:solidFill>
              </a:rPr>
              <a:t>1st indication:</a:t>
            </a:r>
            <a:r>
              <a:rPr lang="en-US" altLang="en-US">
                <a:solidFill>
                  <a:srgbClr val="000000"/>
                </a:solidFill>
              </a:rPr>
              <a:t>       UPt</a:t>
            </a:r>
            <a:r>
              <a:rPr lang="en-US" altLang="en-US" baseline="-25000">
                <a:solidFill>
                  <a:srgbClr val="000000"/>
                </a:solidFill>
              </a:rPr>
              <a:t>3 </a:t>
            </a:r>
            <a:r>
              <a:rPr lang="en-US" altLang="en-US">
                <a:solidFill>
                  <a:srgbClr val="000000"/>
                </a:solidFill>
              </a:rPr>
              <a:t>(heavy fermion) </a:t>
            </a:r>
            <a:r>
              <a:rPr lang="en-US" altLang="en-US" sz="2000">
                <a:solidFill>
                  <a:srgbClr val="000000"/>
                </a:solidFill>
                <a:latin typeface="Forte" panose="03060902040502070203" pitchFamily="66" charset="0"/>
                <a:sym typeface="Wingdings 3" panose="05040102010807070707" pitchFamily="18" charset="2"/>
              </a:rPr>
              <a:t></a:t>
            </a:r>
            <a:r>
              <a:rPr lang="en-US" altLang="en-US">
                <a:solidFill>
                  <a:srgbClr val="000000"/>
                </a:solidFill>
                <a:sym typeface="Monotype Sorts" pitchFamily="2" charset="2"/>
              </a:rPr>
              <a:t> </a:t>
            </a:r>
            <a:r>
              <a:rPr lang="en-US" altLang="en-US" i="1">
                <a:solidFill>
                  <a:srgbClr val="000000"/>
                </a:solidFill>
              </a:rPr>
              <a:t>two peaks in specific heat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25000"/>
              </a:spcBef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 i="1">
                <a:solidFill>
                  <a:srgbClr val="000099"/>
                </a:solidFill>
              </a:rPr>
              <a:t>1st confirmation:</a:t>
            </a:r>
            <a:r>
              <a:rPr lang="en-US" altLang="en-US">
                <a:solidFill>
                  <a:srgbClr val="000000"/>
                </a:solidFill>
              </a:rPr>
              <a:t>  YBa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Cu</a:t>
            </a:r>
            <a:r>
              <a:rPr lang="en-US" altLang="en-US" baseline="-25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7-x</a:t>
            </a:r>
            <a:r>
              <a:rPr lang="en-US" altLang="en-US">
                <a:solidFill>
                  <a:srgbClr val="000000"/>
                </a:solidFill>
              </a:rPr>
              <a:t> (high-T</a:t>
            </a:r>
            <a:r>
              <a:rPr lang="en-US" altLang="en-US" baseline="-25000">
                <a:solidFill>
                  <a:srgbClr val="000000"/>
                </a:solidFill>
              </a:rPr>
              <a:t>c</a:t>
            </a:r>
            <a:r>
              <a:rPr lang="en-US" altLang="en-US">
                <a:solidFill>
                  <a:srgbClr val="000000"/>
                </a:solidFill>
              </a:rPr>
              <a:t> superconductor) </a:t>
            </a:r>
            <a:r>
              <a:rPr lang="en-US" altLang="en-US" sz="2000">
                <a:solidFill>
                  <a:srgbClr val="000000"/>
                </a:solidFill>
                <a:latin typeface="Forte" panose="03060902040502070203" pitchFamily="66" charset="0"/>
                <a:sym typeface="Wingdings 3" panose="05040102010807070707" pitchFamily="18" charset="2"/>
              </a:rPr>
              <a:t></a:t>
            </a:r>
            <a:r>
              <a:rPr lang="en-US" altLang="en-US">
                <a:solidFill>
                  <a:srgbClr val="000000"/>
                </a:solidFill>
                <a:sym typeface="Monotype Sorts" pitchFamily="2" charset="2"/>
              </a:rPr>
              <a:t> </a:t>
            </a:r>
            <a:r>
              <a:rPr lang="en-US" altLang="en-US" i="1">
                <a:solidFill>
                  <a:srgbClr val="000000"/>
                </a:solidFill>
              </a:rPr>
              <a:t>d-wave</a:t>
            </a:r>
            <a:r>
              <a:rPr lang="en-US" altLang="en-US">
                <a:solidFill>
                  <a:srgbClr val="000000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9342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2962275" y="58738"/>
            <a:ext cx="6397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Comic Sans MS" panose="030F0702030302020204" pitchFamily="66" charset="0"/>
              </a:rPr>
              <a:t>Growing Family of Unconventional Superconductors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3429000" y="31318200"/>
            <a:ext cx="4760913" cy="5705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819400" y="20345400"/>
            <a:ext cx="2609850" cy="1457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7426325" y="1076325"/>
            <a:ext cx="3400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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-(BEDT-TTF)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Cu[N(CN)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]Br    </a:t>
            </a:r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7458075" y="642938"/>
            <a:ext cx="2986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Organic superconductors</a:t>
            </a:r>
            <a:r>
              <a:rPr lang="en-US" altLang="en-US" sz="1800" b="1" baseline="-2500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54279" name="Object 9"/>
          <p:cNvGraphicFramePr>
            <a:graphicFrameLocks noChangeAspect="1"/>
          </p:cNvGraphicFramePr>
          <p:nvPr/>
        </p:nvGraphicFramePr>
        <p:xfrm>
          <a:off x="7637463" y="1716088"/>
          <a:ext cx="939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CorelPhotoPaint.Image.7" r:id="rId4" imgW="2974728" imgH="5905512" progId="CorelPhotoPaint.Image.7">
                  <p:embed/>
                </p:oleObj>
              </mc:Choice>
              <mc:Fallback>
                <p:oleObj name="CorelPhotoPaint.Image.7" r:id="rId4" imgW="2974728" imgH="5905512" progId="CorelPhotoPaint.Image.7">
                  <p:embed/>
                  <p:pic>
                    <p:nvPicPr>
                      <p:cNvPr id="5427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3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463" y="1716088"/>
                        <a:ext cx="9398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8645525" y="2862263"/>
            <a:ext cx="179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80"/>
                </a:solidFill>
                <a:latin typeface="Comic Sans MS" panose="030F0702030302020204" pitchFamily="66" charset="0"/>
              </a:rPr>
              <a:t>“anisotropic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80"/>
                </a:solidFill>
                <a:latin typeface="Comic Sans MS" panose="030F0702030302020204" pitchFamily="66" charset="0"/>
              </a:rPr>
              <a:t>d-wave”</a:t>
            </a:r>
          </a:p>
        </p:txBody>
      </p:sp>
      <p:grpSp>
        <p:nvGrpSpPr>
          <p:cNvPr id="54281" name="Group 11"/>
          <p:cNvGrpSpPr>
            <a:grpSpLocks/>
          </p:cNvGrpSpPr>
          <p:nvPr/>
        </p:nvGrpSpPr>
        <p:grpSpPr bwMode="auto">
          <a:xfrm>
            <a:off x="8863013" y="1887538"/>
            <a:ext cx="1295400" cy="993775"/>
            <a:chOff x="4032" y="1368"/>
            <a:chExt cx="816" cy="626"/>
          </a:xfrm>
        </p:grpSpPr>
        <p:sp>
          <p:nvSpPr>
            <p:cNvPr id="54338" name="Freeform 12"/>
            <p:cNvSpPr>
              <a:spLocks/>
            </p:cNvSpPr>
            <p:nvPr/>
          </p:nvSpPr>
          <p:spPr bwMode="auto">
            <a:xfrm>
              <a:off x="4032" y="1424"/>
              <a:ext cx="816" cy="528"/>
            </a:xfrm>
            <a:custGeom>
              <a:avLst/>
              <a:gdLst>
                <a:gd name="T0" fmla="*/ 2147483646 w 120"/>
                <a:gd name="T1" fmla="*/ 2147483646 h 72"/>
                <a:gd name="T2" fmla="*/ 2147483646 w 120"/>
                <a:gd name="T3" fmla="*/ 2147483646 h 72"/>
                <a:gd name="T4" fmla="*/ 2147483646 w 120"/>
                <a:gd name="T5" fmla="*/ 2147483646 h 72"/>
                <a:gd name="T6" fmla="*/ 2147483646 w 120"/>
                <a:gd name="T7" fmla="*/ 2147483646 h 72"/>
                <a:gd name="T8" fmla="*/ 2147483646 w 120"/>
                <a:gd name="T9" fmla="*/ 2147483646 h 72"/>
                <a:gd name="T10" fmla="*/ 2147483646 w 120"/>
                <a:gd name="T11" fmla="*/ 2147483646 h 72"/>
                <a:gd name="T12" fmla="*/ 2147483646 w 120"/>
                <a:gd name="T13" fmla="*/ 2147483646 h 72"/>
                <a:gd name="T14" fmla="*/ 2147483646 w 120"/>
                <a:gd name="T15" fmla="*/ 2147483646 h 72"/>
                <a:gd name="T16" fmla="*/ 2147483646 w 120"/>
                <a:gd name="T17" fmla="*/ 2147483646 h 72"/>
                <a:gd name="T18" fmla="*/ 2147483646 w 120"/>
                <a:gd name="T19" fmla="*/ 2147483646 h 72"/>
                <a:gd name="T20" fmla="*/ 2147483646 w 120"/>
                <a:gd name="T21" fmla="*/ 2147483646 h 72"/>
                <a:gd name="T22" fmla="*/ 2147483646 w 120"/>
                <a:gd name="T23" fmla="*/ 2147483646 h 72"/>
                <a:gd name="T24" fmla="*/ 2147483646 w 120"/>
                <a:gd name="T25" fmla="*/ 2147483646 h 72"/>
                <a:gd name="T26" fmla="*/ 2147483646 w 120"/>
                <a:gd name="T27" fmla="*/ 2147483646 h 72"/>
                <a:gd name="T28" fmla="*/ 2147483646 w 120"/>
                <a:gd name="T29" fmla="*/ 0 h 72"/>
                <a:gd name="T30" fmla="*/ 2147483646 w 120"/>
                <a:gd name="T31" fmla="*/ 2147483646 h 72"/>
                <a:gd name="T32" fmla="*/ 2147483646 w 120"/>
                <a:gd name="T33" fmla="*/ 2147483646 h 72"/>
                <a:gd name="T34" fmla="*/ 2147483646 w 120"/>
                <a:gd name="T35" fmla="*/ 2147483646 h 72"/>
                <a:gd name="T36" fmla="*/ 2147483646 w 120"/>
                <a:gd name="T37" fmla="*/ 2147483646 h 72"/>
                <a:gd name="T38" fmla="*/ 2147483646 w 120"/>
                <a:gd name="T39" fmla="*/ 2147483646 h 72"/>
                <a:gd name="T40" fmla="*/ 2147483646 w 120"/>
                <a:gd name="T41" fmla="*/ 2147483646 h 72"/>
                <a:gd name="T42" fmla="*/ 2147483646 w 120"/>
                <a:gd name="T43" fmla="*/ 2147483646 h 72"/>
                <a:gd name="T44" fmla="*/ 2147483646 w 120"/>
                <a:gd name="T45" fmla="*/ 2147483646 h 72"/>
                <a:gd name="T46" fmla="*/ 2147483646 w 120"/>
                <a:gd name="T47" fmla="*/ 2147483646 h 72"/>
                <a:gd name="T48" fmla="*/ 2147483646 w 120"/>
                <a:gd name="T49" fmla="*/ 2147483646 h 72"/>
                <a:gd name="T50" fmla="*/ 2147483646 w 120"/>
                <a:gd name="T51" fmla="*/ 2147483646 h 72"/>
                <a:gd name="T52" fmla="*/ 2147483646 w 120"/>
                <a:gd name="T53" fmla="*/ 2147483646 h 72"/>
                <a:gd name="T54" fmla="*/ 2147483646 w 120"/>
                <a:gd name="T55" fmla="*/ 2147483646 h 72"/>
                <a:gd name="T56" fmla="*/ 2147483646 w 120"/>
                <a:gd name="T57" fmla="*/ 2147483646 h 72"/>
                <a:gd name="T58" fmla="*/ 0 w 120"/>
                <a:gd name="T59" fmla="*/ 2147483646 h 72"/>
                <a:gd name="T60" fmla="*/ 2147483646 w 120"/>
                <a:gd name="T61" fmla="*/ 2147483646 h 72"/>
                <a:gd name="T62" fmla="*/ 2147483646 w 120"/>
                <a:gd name="T63" fmla="*/ 2147483646 h 72"/>
                <a:gd name="T64" fmla="*/ 2147483646 w 120"/>
                <a:gd name="T65" fmla="*/ 2147483646 h 72"/>
                <a:gd name="T66" fmla="*/ 2147483646 w 120"/>
                <a:gd name="T67" fmla="*/ 2147483646 h 72"/>
                <a:gd name="T68" fmla="*/ 2147483646 w 120"/>
                <a:gd name="T69" fmla="*/ 2147483646 h 72"/>
                <a:gd name="T70" fmla="*/ 2147483646 w 120"/>
                <a:gd name="T71" fmla="*/ 2147483646 h 72"/>
                <a:gd name="T72" fmla="*/ 2147483646 w 120"/>
                <a:gd name="T73" fmla="*/ 2147483646 h 72"/>
                <a:gd name="T74" fmla="*/ 2147483646 w 120"/>
                <a:gd name="T75" fmla="*/ 2147483646 h 72"/>
                <a:gd name="T76" fmla="*/ 2147483646 w 120"/>
                <a:gd name="T77" fmla="*/ 2147483646 h 72"/>
                <a:gd name="T78" fmla="*/ 2147483646 w 120"/>
                <a:gd name="T79" fmla="*/ 2147483646 h 72"/>
                <a:gd name="T80" fmla="*/ 2147483646 w 120"/>
                <a:gd name="T81" fmla="*/ 2147483646 h 72"/>
                <a:gd name="T82" fmla="*/ 2147483646 w 120"/>
                <a:gd name="T83" fmla="*/ 2147483646 h 72"/>
                <a:gd name="T84" fmla="*/ 2147483646 w 120"/>
                <a:gd name="T85" fmla="*/ 2147483646 h 72"/>
                <a:gd name="T86" fmla="*/ 2147483646 w 120"/>
                <a:gd name="T87" fmla="*/ 2147483646 h 72"/>
                <a:gd name="T88" fmla="*/ 2147483646 w 120"/>
                <a:gd name="T89" fmla="*/ 2147483646 h 72"/>
                <a:gd name="T90" fmla="*/ 2147483646 w 120"/>
                <a:gd name="T91" fmla="*/ 2147483646 h 72"/>
                <a:gd name="T92" fmla="*/ 2147483646 w 120"/>
                <a:gd name="T93" fmla="*/ 2147483646 h 72"/>
                <a:gd name="T94" fmla="*/ 2147483646 w 120"/>
                <a:gd name="T95" fmla="*/ 2147483646 h 72"/>
                <a:gd name="T96" fmla="*/ 2147483646 w 120"/>
                <a:gd name="T97" fmla="*/ 2147483646 h 72"/>
                <a:gd name="T98" fmla="*/ 2147483646 w 120"/>
                <a:gd name="T99" fmla="*/ 2147483646 h 72"/>
                <a:gd name="T100" fmla="*/ 2147483646 w 120"/>
                <a:gd name="T101" fmla="*/ 2147483646 h 72"/>
                <a:gd name="T102" fmla="*/ 2147483646 w 120"/>
                <a:gd name="T103" fmla="*/ 2147483646 h 72"/>
                <a:gd name="T104" fmla="*/ 2147483646 w 120"/>
                <a:gd name="T105" fmla="*/ 2147483646 h 72"/>
                <a:gd name="T106" fmla="*/ 2147483646 w 120"/>
                <a:gd name="T107" fmla="*/ 2147483646 h 72"/>
                <a:gd name="T108" fmla="*/ 2147483646 w 120"/>
                <a:gd name="T109" fmla="*/ 2147483646 h 72"/>
                <a:gd name="T110" fmla="*/ 2147483646 w 120"/>
                <a:gd name="T111" fmla="*/ 2147483646 h 72"/>
                <a:gd name="T112" fmla="*/ 2147483646 w 120"/>
                <a:gd name="T113" fmla="*/ 2147483646 h 72"/>
                <a:gd name="T114" fmla="*/ 2147483646 w 120"/>
                <a:gd name="T115" fmla="*/ 2147483646 h 72"/>
                <a:gd name="T116" fmla="*/ 2147483646 w 120"/>
                <a:gd name="T117" fmla="*/ 2147483646 h 72"/>
                <a:gd name="T118" fmla="*/ 2147483646 w 120"/>
                <a:gd name="T119" fmla="*/ 2147483646 h 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0"/>
                <a:gd name="T181" fmla="*/ 0 h 72"/>
                <a:gd name="T182" fmla="*/ 120 w 120"/>
                <a:gd name="T183" fmla="*/ 72 h 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0" h="72">
                  <a:moveTo>
                    <a:pt x="120" y="36"/>
                  </a:moveTo>
                  <a:lnTo>
                    <a:pt x="120" y="35"/>
                  </a:lnTo>
                  <a:lnTo>
                    <a:pt x="120" y="34"/>
                  </a:lnTo>
                  <a:lnTo>
                    <a:pt x="120" y="33"/>
                  </a:lnTo>
                  <a:lnTo>
                    <a:pt x="119" y="32"/>
                  </a:lnTo>
                  <a:lnTo>
                    <a:pt x="119" y="31"/>
                  </a:lnTo>
                  <a:lnTo>
                    <a:pt x="119" y="30"/>
                  </a:lnTo>
                  <a:lnTo>
                    <a:pt x="118" y="29"/>
                  </a:lnTo>
                  <a:lnTo>
                    <a:pt x="118" y="28"/>
                  </a:lnTo>
                  <a:lnTo>
                    <a:pt x="117" y="27"/>
                  </a:lnTo>
                  <a:lnTo>
                    <a:pt x="116" y="26"/>
                  </a:lnTo>
                  <a:lnTo>
                    <a:pt x="115" y="25"/>
                  </a:lnTo>
                  <a:lnTo>
                    <a:pt x="115" y="24"/>
                  </a:lnTo>
                  <a:lnTo>
                    <a:pt x="114" y="24"/>
                  </a:lnTo>
                  <a:lnTo>
                    <a:pt x="113" y="23"/>
                  </a:lnTo>
                  <a:lnTo>
                    <a:pt x="112" y="22"/>
                  </a:lnTo>
                  <a:lnTo>
                    <a:pt x="111" y="21"/>
                  </a:lnTo>
                  <a:lnTo>
                    <a:pt x="110" y="21"/>
                  </a:lnTo>
                  <a:lnTo>
                    <a:pt x="108" y="20"/>
                  </a:lnTo>
                  <a:lnTo>
                    <a:pt x="107" y="20"/>
                  </a:lnTo>
                  <a:lnTo>
                    <a:pt x="106" y="19"/>
                  </a:lnTo>
                  <a:lnTo>
                    <a:pt x="105" y="19"/>
                  </a:lnTo>
                  <a:lnTo>
                    <a:pt x="103" y="19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9" y="18"/>
                  </a:lnTo>
                  <a:lnTo>
                    <a:pt x="97" y="18"/>
                  </a:lnTo>
                  <a:lnTo>
                    <a:pt x="96" y="18"/>
                  </a:lnTo>
                  <a:lnTo>
                    <a:pt x="94" y="18"/>
                  </a:lnTo>
                  <a:lnTo>
                    <a:pt x="93" y="18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6" y="19"/>
                  </a:lnTo>
                  <a:lnTo>
                    <a:pt x="85" y="19"/>
                  </a:lnTo>
                  <a:lnTo>
                    <a:pt x="83" y="20"/>
                  </a:lnTo>
                  <a:lnTo>
                    <a:pt x="82" y="20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7" y="22"/>
                  </a:lnTo>
                  <a:lnTo>
                    <a:pt x="76" y="23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1" y="26"/>
                  </a:lnTo>
                  <a:lnTo>
                    <a:pt x="70" y="27"/>
                  </a:lnTo>
                  <a:lnTo>
                    <a:pt x="68" y="28"/>
                  </a:lnTo>
                  <a:lnTo>
                    <a:pt x="67" y="29"/>
                  </a:lnTo>
                  <a:lnTo>
                    <a:pt x="66" y="30"/>
                  </a:lnTo>
                  <a:lnTo>
                    <a:pt x="65" y="31"/>
                  </a:lnTo>
                  <a:lnTo>
                    <a:pt x="63" y="32"/>
                  </a:lnTo>
                  <a:lnTo>
                    <a:pt x="62" y="33"/>
                  </a:lnTo>
                  <a:lnTo>
                    <a:pt x="61" y="34"/>
                  </a:lnTo>
                  <a:lnTo>
                    <a:pt x="60" y="36"/>
                  </a:lnTo>
                  <a:lnTo>
                    <a:pt x="61" y="35"/>
                  </a:lnTo>
                  <a:lnTo>
                    <a:pt x="62" y="34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4" y="30"/>
                  </a:lnTo>
                  <a:lnTo>
                    <a:pt x="65" y="28"/>
                  </a:lnTo>
                  <a:lnTo>
                    <a:pt x="65" y="27"/>
                  </a:lnTo>
                  <a:lnTo>
                    <a:pt x="66" y="26"/>
                  </a:lnTo>
                  <a:lnTo>
                    <a:pt x="67" y="24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8" y="20"/>
                  </a:lnTo>
                  <a:lnTo>
                    <a:pt x="68" y="19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5"/>
                  </a:lnTo>
                  <a:lnTo>
                    <a:pt x="68" y="14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8" y="10"/>
                  </a:lnTo>
                  <a:lnTo>
                    <a:pt x="68" y="9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5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7" y="1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3" y="22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4" y="26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7" y="31"/>
                  </a:lnTo>
                  <a:lnTo>
                    <a:pt x="57" y="32"/>
                  </a:lnTo>
                  <a:lnTo>
                    <a:pt x="58" y="34"/>
                  </a:lnTo>
                  <a:lnTo>
                    <a:pt x="59" y="35"/>
                  </a:lnTo>
                  <a:lnTo>
                    <a:pt x="60" y="36"/>
                  </a:lnTo>
                  <a:lnTo>
                    <a:pt x="59" y="34"/>
                  </a:lnTo>
                  <a:lnTo>
                    <a:pt x="58" y="33"/>
                  </a:lnTo>
                  <a:lnTo>
                    <a:pt x="57" y="32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3" y="29"/>
                  </a:lnTo>
                  <a:lnTo>
                    <a:pt x="52" y="28"/>
                  </a:lnTo>
                  <a:lnTo>
                    <a:pt x="50" y="27"/>
                  </a:lnTo>
                  <a:lnTo>
                    <a:pt x="49" y="26"/>
                  </a:lnTo>
                  <a:lnTo>
                    <a:pt x="47" y="25"/>
                  </a:lnTo>
                  <a:lnTo>
                    <a:pt x="46" y="24"/>
                  </a:lnTo>
                  <a:lnTo>
                    <a:pt x="44" y="23"/>
                  </a:lnTo>
                  <a:lnTo>
                    <a:pt x="43" y="22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38" y="20"/>
                  </a:lnTo>
                  <a:lnTo>
                    <a:pt x="37" y="20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9" y="18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3" y="45"/>
                  </a:lnTo>
                  <a:lnTo>
                    <a:pt x="4" y="46"/>
                  </a:lnTo>
                  <a:lnTo>
                    <a:pt x="5" y="47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8" y="50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7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5" y="53"/>
                  </a:lnTo>
                  <a:lnTo>
                    <a:pt x="37" y="52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3" y="50"/>
                  </a:lnTo>
                  <a:lnTo>
                    <a:pt x="44" y="49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2" y="44"/>
                  </a:lnTo>
                  <a:lnTo>
                    <a:pt x="53" y="43"/>
                  </a:lnTo>
                  <a:lnTo>
                    <a:pt x="54" y="42"/>
                  </a:lnTo>
                  <a:lnTo>
                    <a:pt x="55" y="41"/>
                  </a:lnTo>
                  <a:lnTo>
                    <a:pt x="57" y="40"/>
                  </a:lnTo>
                  <a:lnTo>
                    <a:pt x="58" y="39"/>
                  </a:lnTo>
                  <a:lnTo>
                    <a:pt x="59" y="38"/>
                  </a:lnTo>
                  <a:lnTo>
                    <a:pt x="60" y="36"/>
                  </a:lnTo>
                  <a:lnTo>
                    <a:pt x="59" y="37"/>
                  </a:lnTo>
                  <a:lnTo>
                    <a:pt x="58" y="38"/>
                  </a:lnTo>
                  <a:lnTo>
                    <a:pt x="57" y="40"/>
                  </a:lnTo>
                  <a:lnTo>
                    <a:pt x="57" y="41"/>
                  </a:lnTo>
                  <a:lnTo>
                    <a:pt x="56" y="42"/>
                  </a:lnTo>
                  <a:lnTo>
                    <a:pt x="55" y="44"/>
                  </a:lnTo>
                  <a:lnTo>
                    <a:pt x="55" y="45"/>
                  </a:lnTo>
                  <a:lnTo>
                    <a:pt x="54" y="46"/>
                  </a:lnTo>
                  <a:lnTo>
                    <a:pt x="53" y="48"/>
                  </a:lnTo>
                  <a:lnTo>
                    <a:pt x="53" y="49"/>
                  </a:lnTo>
                  <a:lnTo>
                    <a:pt x="53" y="50"/>
                  </a:lnTo>
                  <a:lnTo>
                    <a:pt x="52" y="52"/>
                  </a:lnTo>
                  <a:lnTo>
                    <a:pt x="52" y="53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7"/>
                  </a:lnTo>
                  <a:lnTo>
                    <a:pt x="52" y="58"/>
                  </a:lnTo>
                  <a:lnTo>
                    <a:pt x="52" y="59"/>
                  </a:lnTo>
                  <a:lnTo>
                    <a:pt x="52" y="60"/>
                  </a:lnTo>
                  <a:lnTo>
                    <a:pt x="52" y="62"/>
                  </a:lnTo>
                  <a:lnTo>
                    <a:pt x="52" y="63"/>
                  </a:lnTo>
                  <a:lnTo>
                    <a:pt x="52" y="64"/>
                  </a:lnTo>
                  <a:lnTo>
                    <a:pt x="52" y="65"/>
                  </a:lnTo>
                  <a:lnTo>
                    <a:pt x="53" y="65"/>
                  </a:lnTo>
                  <a:lnTo>
                    <a:pt x="53" y="66"/>
                  </a:lnTo>
                  <a:lnTo>
                    <a:pt x="53" y="67"/>
                  </a:lnTo>
                  <a:lnTo>
                    <a:pt x="54" y="68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5" y="70"/>
                  </a:lnTo>
                  <a:lnTo>
                    <a:pt x="56" y="70"/>
                  </a:lnTo>
                  <a:lnTo>
                    <a:pt x="56" y="71"/>
                  </a:lnTo>
                  <a:lnTo>
                    <a:pt x="57" y="71"/>
                  </a:lnTo>
                  <a:lnTo>
                    <a:pt x="58" y="71"/>
                  </a:lnTo>
                  <a:lnTo>
                    <a:pt x="58" y="72"/>
                  </a:lnTo>
                  <a:lnTo>
                    <a:pt x="59" y="72"/>
                  </a:lnTo>
                  <a:lnTo>
                    <a:pt x="60" y="72"/>
                  </a:lnTo>
                  <a:lnTo>
                    <a:pt x="61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4" y="70"/>
                  </a:lnTo>
                  <a:lnTo>
                    <a:pt x="65" y="70"/>
                  </a:lnTo>
                  <a:lnTo>
                    <a:pt x="65" y="69"/>
                  </a:lnTo>
                  <a:lnTo>
                    <a:pt x="66" y="69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8" y="64"/>
                  </a:lnTo>
                  <a:lnTo>
                    <a:pt x="68" y="63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9"/>
                  </a:lnTo>
                  <a:lnTo>
                    <a:pt x="68" y="58"/>
                  </a:lnTo>
                  <a:lnTo>
                    <a:pt x="68" y="57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8" y="52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7" y="48"/>
                  </a:lnTo>
                  <a:lnTo>
                    <a:pt x="66" y="46"/>
                  </a:lnTo>
                  <a:lnTo>
                    <a:pt x="65" y="45"/>
                  </a:lnTo>
                  <a:lnTo>
                    <a:pt x="65" y="44"/>
                  </a:lnTo>
                  <a:lnTo>
                    <a:pt x="64" y="42"/>
                  </a:lnTo>
                  <a:lnTo>
                    <a:pt x="63" y="41"/>
                  </a:lnTo>
                  <a:lnTo>
                    <a:pt x="63" y="40"/>
                  </a:lnTo>
                  <a:lnTo>
                    <a:pt x="62" y="38"/>
                  </a:lnTo>
                  <a:lnTo>
                    <a:pt x="61" y="37"/>
                  </a:lnTo>
                  <a:lnTo>
                    <a:pt x="60" y="36"/>
                  </a:lnTo>
                  <a:lnTo>
                    <a:pt x="61" y="38"/>
                  </a:lnTo>
                  <a:lnTo>
                    <a:pt x="62" y="39"/>
                  </a:lnTo>
                  <a:lnTo>
                    <a:pt x="63" y="40"/>
                  </a:lnTo>
                  <a:lnTo>
                    <a:pt x="65" y="41"/>
                  </a:lnTo>
                  <a:lnTo>
                    <a:pt x="66" y="42"/>
                  </a:lnTo>
                  <a:lnTo>
                    <a:pt x="67" y="43"/>
                  </a:lnTo>
                  <a:lnTo>
                    <a:pt x="68" y="44"/>
                  </a:lnTo>
                  <a:lnTo>
                    <a:pt x="70" y="45"/>
                  </a:lnTo>
                  <a:lnTo>
                    <a:pt x="71" y="46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6" y="49"/>
                  </a:lnTo>
                  <a:lnTo>
                    <a:pt x="77" y="50"/>
                  </a:lnTo>
                  <a:lnTo>
                    <a:pt x="79" y="51"/>
                  </a:lnTo>
                  <a:lnTo>
                    <a:pt x="80" y="51"/>
                  </a:lnTo>
                  <a:lnTo>
                    <a:pt x="82" y="52"/>
                  </a:lnTo>
                  <a:lnTo>
                    <a:pt x="83" y="52"/>
                  </a:lnTo>
                  <a:lnTo>
                    <a:pt x="85" y="53"/>
                  </a:lnTo>
                  <a:lnTo>
                    <a:pt x="86" y="53"/>
                  </a:lnTo>
                  <a:lnTo>
                    <a:pt x="88" y="54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7" y="54"/>
                  </a:lnTo>
                  <a:lnTo>
                    <a:pt x="99" y="54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3" y="53"/>
                  </a:lnTo>
                  <a:lnTo>
                    <a:pt x="105" y="53"/>
                  </a:lnTo>
                  <a:lnTo>
                    <a:pt x="106" y="53"/>
                  </a:lnTo>
                  <a:lnTo>
                    <a:pt x="107" y="52"/>
                  </a:lnTo>
                  <a:lnTo>
                    <a:pt x="108" y="52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49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5" y="47"/>
                  </a:lnTo>
                  <a:lnTo>
                    <a:pt x="116" y="46"/>
                  </a:lnTo>
                  <a:lnTo>
                    <a:pt x="117" y="45"/>
                  </a:lnTo>
                  <a:lnTo>
                    <a:pt x="118" y="44"/>
                  </a:lnTo>
                  <a:lnTo>
                    <a:pt x="118" y="43"/>
                  </a:lnTo>
                  <a:lnTo>
                    <a:pt x="119" y="42"/>
                  </a:lnTo>
                  <a:lnTo>
                    <a:pt x="119" y="41"/>
                  </a:lnTo>
                  <a:lnTo>
                    <a:pt x="119" y="40"/>
                  </a:lnTo>
                  <a:lnTo>
                    <a:pt x="120" y="39"/>
                  </a:lnTo>
                  <a:lnTo>
                    <a:pt x="120" y="38"/>
                  </a:lnTo>
                  <a:lnTo>
                    <a:pt x="120" y="37"/>
                  </a:lnTo>
                  <a:lnTo>
                    <a:pt x="120" y="36"/>
                  </a:lnTo>
                </a:path>
              </a:pathLst>
            </a:custGeom>
            <a:solidFill>
              <a:srgbClr val="FFFF00"/>
            </a:solidFill>
            <a:ln w="28575" cmpd="sng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Text Box 13"/>
            <p:cNvSpPr txBox="1">
              <a:spLocks noChangeArrowheads="1"/>
            </p:cNvSpPr>
            <p:nvPr/>
          </p:nvSpPr>
          <p:spPr bwMode="auto">
            <a:xfrm>
              <a:off x="4331" y="1368"/>
              <a:ext cx="16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4340" name="Text Box 14"/>
            <p:cNvSpPr txBox="1">
              <a:spLocks noChangeArrowheads="1"/>
            </p:cNvSpPr>
            <p:nvPr/>
          </p:nvSpPr>
          <p:spPr bwMode="auto">
            <a:xfrm>
              <a:off x="4091" y="1434"/>
              <a:ext cx="17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Times New Roman" panose="02020603050405020304" pitchFamily="18" charset="0"/>
                </a:rPr>
                <a:t>_</a:t>
              </a:r>
            </a:p>
          </p:txBody>
        </p:sp>
        <p:sp>
          <p:nvSpPr>
            <p:cNvPr id="54341" name="Text Box 15"/>
            <p:cNvSpPr txBox="1">
              <a:spLocks noChangeArrowheads="1"/>
            </p:cNvSpPr>
            <p:nvPr/>
          </p:nvSpPr>
          <p:spPr bwMode="auto">
            <a:xfrm>
              <a:off x="4592" y="1448"/>
              <a:ext cx="17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Times New Roman" panose="02020603050405020304" pitchFamily="18" charset="0"/>
                </a:rPr>
                <a:t>_	</a:t>
              </a:r>
            </a:p>
          </p:txBody>
        </p:sp>
        <p:sp>
          <p:nvSpPr>
            <p:cNvPr id="54342" name="Text Box 16"/>
            <p:cNvSpPr txBox="1">
              <a:spLocks noChangeArrowheads="1"/>
            </p:cNvSpPr>
            <p:nvPr/>
          </p:nvSpPr>
          <p:spPr bwMode="auto">
            <a:xfrm>
              <a:off x="4339" y="1696"/>
              <a:ext cx="17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54282" name="Rectangle 18"/>
          <p:cNvSpPr>
            <a:spLocks noChangeArrowheads="1"/>
          </p:cNvSpPr>
          <p:nvPr/>
        </p:nvSpPr>
        <p:spPr bwMode="auto">
          <a:xfrm>
            <a:off x="4157663" y="1792288"/>
            <a:ext cx="2686050" cy="57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4283" name="Rectangle 19"/>
          <p:cNvSpPr>
            <a:spLocks noChangeArrowheads="1"/>
          </p:cNvSpPr>
          <p:nvPr/>
        </p:nvSpPr>
        <p:spPr bwMode="auto">
          <a:xfrm>
            <a:off x="3890963" y="1763713"/>
            <a:ext cx="38100" cy="153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4284" name="Rectangle 20"/>
          <p:cNvSpPr>
            <a:spLocks noChangeArrowheads="1"/>
          </p:cNvSpPr>
          <p:nvPr/>
        </p:nvSpPr>
        <p:spPr bwMode="auto">
          <a:xfrm>
            <a:off x="4648200" y="642938"/>
            <a:ext cx="249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115 superconductors</a:t>
            </a:r>
            <a:endParaRPr lang="en-US" altLang="en-US" sz="1800" b="1" baseline="-2500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85" name="Rectangle 21"/>
          <p:cNvSpPr>
            <a:spLocks noChangeArrowheads="1"/>
          </p:cNvSpPr>
          <p:nvPr/>
        </p:nvSpPr>
        <p:spPr bwMode="auto">
          <a:xfrm>
            <a:off x="4632325" y="1076325"/>
            <a:ext cx="23002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CeCoIn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    T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 = 2.3K</a:t>
            </a:r>
          </a:p>
        </p:txBody>
      </p:sp>
      <p:graphicFrame>
        <p:nvGraphicFramePr>
          <p:cNvPr id="54286" name="Object 22"/>
          <p:cNvGraphicFramePr>
            <a:graphicFrameLocks noChangeAspect="1"/>
          </p:cNvGraphicFramePr>
          <p:nvPr/>
        </p:nvGraphicFramePr>
        <p:xfrm>
          <a:off x="1866900" y="1563688"/>
          <a:ext cx="9525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Photo Editor Photo" r:id="rId6" imgW="6020640" imgH="5068007" progId="MSPhotoEd.3">
                  <p:embed/>
                </p:oleObj>
              </mc:Choice>
              <mc:Fallback>
                <p:oleObj name="Photo Editor Photo" r:id="rId6" imgW="6020640" imgH="5068007" progId="MSPhotoEd.3">
                  <p:embed/>
                  <p:pic>
                    <p:nvPicPr>
                      <p:cNvPr id="542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2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0261" t="9395" r="1898" b="24460"/>
                      <a:stretch>
                        <a:fillRect/>
                      </a:stretch>
                    </p:blipFill>
                    <p:spPr bwMode="auto">
                      <a:xfrm>
                        <a:off x="1866900" y="1563688"/>
                        <a:ext cx="9525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287" name="Group 23"/>
          <p:cNvGrpSpPr>
            <a:grpSpLocks/>
          </p:cNvGrpSpPr>
          <p:nvPr/>
        </p:nvGrpSpPr>
        <p:grpSpPr bwMode="auto">
          <a:xfrm>
            <a:off x="6076950" y="1622425"/>
            <a:ext cx="1143000" cy="1154113"/>
            <a:chOff x="1680" y="1272"/>
            <a:chExt cx="720" cy="696"/>
          </a:xfrm>
        </p:grpSpPr>
        <p:grpSp>
          <p:nvGrpSpPr>
            <p:cNvPr id="54330" name="Group 24"/>
            <p:cNvGrpSpPr>
              <a:grpSpLocks/>
            </p:cNvGrpSpPr>
            <p:nvPr/>
          </p:nvGrpSpPr>
          <p:grpSpPr bwMode="auto">
            <a:xfrm>
              <a:off x="1680" y="1308"/>
              <a:ext cx="720" cy="660"/>
              <a:chOff x="1690" y="2302"/>
              <a:chExt cx="1458" cy="1458"/>
            </a:xfrm>
          </p:grpSpPr>
          <p:sp>
            <p:nvSpPr>
              <p:cNvPr id="54335" name="Freeform 25"/>
              <p:cNvSpPr>
                <a:spLocks/>
              </p:cNvSpPr>
              <p:nvPr/>
            </p:nvSpPr>
            <p:spPr bwMode="auto">
              <a:xfrm>
                <a:off x="1690" y="2302"/>
                <a:ext cx="1457" cy="729"/>
              </a:xfrm>
              <a:custGeom>
                <a:avLst/>
                <a:gdLst>
                  <a:gd name="T0" fmla="*/ 0 w 2915"/>
                  <a:gd name="T1" fmla="*/ 1 h 1458"/>
                  <a:gd name="T2" fmla="*/ 0 w 2915"/>
                  <a:gd name="T3" fmla="*/ 1 h 1458"/>
                  <a:gd name="T4" fmla="*/ 0 w 2915"/>
                  <a:gd name="T5" fmla="*/ 1 h 1458"/>
                  <a:gd name="T6" fmla="*/ 0 w 2915"/>
                  <a:gd name="T7" fmla="*/ 1 h 1458"/>
                  <a:gd name="T8" fmla="*/ 0 w 2915"/>
                  <a:gd name="T9" fmla="*/ 1 h 1458"/>
                  <a:gd name="T10" fmla="*/ 0 w 2915"/>
                  <a:gd name="T11" fmla="*/ 1 h 1458"/>
                  <a:gd name="T12" fmla="*/ 0 w 2915"/>
                  <a:gd name="T13" fmla="*/ 1 h 1458"/>
                  <a:gd name="T14" fmla="*/ 0 w 2915"/>
                  <a:gd name="T15" fmla="*/ 1 h 1458"/>
                  <a:gd name="T16" fmla="*/ 0 w 2915"/>
                  <a:gd name="T17" fmla="*/ 1 h 1458"/>
                  <a:gd name="T18" fmla="*/ 0 w 2915"/>
                  <a:gd name="T19" fmla="*/ 1 h 1458"/>
                  <a:gd name="T20" fmla="*/ 0 w 2915"/>
                  <a:gd name="T21" fmla="*/ 1 h 1458"/>
                  <a:gd name="T22" fmla="*/ 0 w 2915"/>
                  <a:gd name="T23" fmla="*/ 1 h 1458"/>
                  <a:gd name="T24" fmla="*/ 0 w 2915"/>
                  <a:gd name="T25" fmla="*/ 1 h 1458"/>
                  <a:gd name="T26" fmla="*/ 0 w 2915"/>
                  <a:gd name="T27" fmla="*/ 1 h 1458"/>
                  <a:gd name="T28" fmla="*/ 0 w 2915"/>
                  <a:gd name="T29" fmla="*/ 1 h 1458"/>
                  <a:gd name="T30" fmla="*/ 0 w 2915"/>
                  <a:gd name="T31" fmla="*/ 1 h 1458"/>
                  <a:gd name="T32" fmla="*/ 0 w 2915"/>
                  <a:gd name="T33" fmla="*/ 1 h 1458"/>
                  <a:gd name="T34" fmla="*/ 0 w 2915"/>
                  <a:gd name="T35" fmla="*/ 1 h 1458"/>
                  <a:gd name="T36" fmla="*/ 0 w 2915"/>
                  <a:gd name="T37" fmla="*/ 1 h 1458"/>
                  <a:gd name="T38" fmla="*/ 0 w 2915"/>
                  <a:gd name="T39" fmla="*/ 1 h 1458"/>
                  <a:gd name="T40" fmla="*/ 0 w 2915"/>
                  <a:gd name="T41" fmla="*/ 1 h 1458"/>
                  <a:gd name="T42" fmla="*/ 0 w 2915"/>
                  <a:gd name="T43" fmla="*/ 1 h 1458"/>
                  <a:gd name="T44" fmla="*/ 0 w 2915"/>
                  <a:gd name="T45" fmla="*/ 1 h 1458"/>
                  <a:gd name="T46" fmla="*/ 0 w 2915"/>
                  <a:gd name="T47" fmla="*/ 1 h 1458"/>
                  <a:gd name="T48" fmla="*/ 0 w 2915"/>
                  <a:gd name="T49" fmla="*/ 1 h 1458"/>
                  <a:gd name="T50" fmla="*/ 0 w 2915"/>
                  <a:gd name="T51" fmla="*/ 1 h 1458"/>
                  <a:gd name="T52" fmla="*/ 0 w 2915"/>
                  <a:gd name="T53" fmla="*/ 1 h 1458"/>
                  <a:gd name="T54" fmla="*/ 0 w 2915"/>
                  <a:gd name="T55" fmla="*/ 1 h 1458"/>
                  <a:gd name="T56" fmla="*/ 0 w 2915"/>
                  <a:gd name="T57" fmla="*/ 1 h 1458"/>
                  <a:gd name="T58" fmla="*/ 0 w 2915"/>
                  <a:gd name="T59" fmla="*/ 1 h 1458"/>
                  <a:gd name="T60" fmla="*/ 0 w 2915"/>
                  <a:gd name="T61" fmla="*/ 0 h 1458"/>
                  <a:gd name="T62" fmla="*/ 0 w 2915"/>
                  <a:gd name="T63" fmla="*/ 1 h 1458"/>
                  <a:gd name="T64" fmla="*/ 0 w 2915"/>
                  <a:gd name="T65" fmla="*/ 1 h 1458"/>
                  <a:gd name="T66" fmla="*/ 0 w 2915"/>
                  <a:gd name="T67" fmla="*/ 1 h 1458"/>
                  <a:gd name="T68" fmla="*/ 0 w 2915"/>
                  <a:gd name="T69" fmla="*/ 1 h 1458"/>
                  <a:gd name="T70" fmla="*/ 0 w 2915"/>
                  <a:gd name="T71" fmla="*/ 1 h 1458"/>
                  <a:gd name="T72" fmla="*/ 0 w 2915"/>
                  <a:gd name="T73" fmla="*/ 1 h 1458"/>
                  <a:gd name="T74" fmla="*/ 0 w 2915"/>
                  <a:gd name="T75" fmla="*/ 1 h 1458"/>
                  <a:gd name="T76" fmla="*/ 0 w 2915"/>
                  <a:gd name="T77" fmla="*/ 1 h 1458"/>
                  <a:gd name="T78" fmla="*/ 0 w 2915"/>
                  <a:gd name="T79" fmla="*/ 1 h 1458"/>
                  <a:gd name="T80" fmla="*/ 0 w 2915"/>
                  <a:gd name="T81" fmla="*/ 1 h 1458"/>
                  <a:gd name="T82" fmla="*/ 0 w 2915"/>
                  <a:gd name="T83" fmla="*/ 1 h 1458"/>
                  <a:gd name="T84" fmla="*/ 0 w 2915"/>
                  <a:gd name="T85" fmla="*/ 1 h 1458"/>
                  <a:gd name="T86" fmla="*/ 0 w 2915"/>
                  <a:gd name="T87" fmla="*/ 1 h 1458"/>
                  <a:gd name="T88" fmla="*/ 0 w 2915"/>
                  <a:gd name="T89" fmla="*/ 1 h 1458"/>
                  <a:gd name="T90" fmla="*/ 0 w 2915"/>
                  <a:gd name="T91" fmla="*/ 1 h 1458"/>
                  <a:gd name="T92" fmla="*/ 0 w 2915"/>
                  <a:gd name="T93" fmla="*/ 1 h 1458"/>
                  <a:gd name="T94" fmla="*/ 0 w 2915"/>
                  <a:gd name="T95" fmla="*/ 1 h 1458"/>
                  <a:gd name="T96" fmla="*/ 0 w 2915"/>
                  <a:gd name="T97" fmla="*/ 1 h 1458"/>
                  <a:gd name="T98" fmla="*/ 0 w 2915"/>
                  <a:gd name="T99" fmla="*/ 1 h 1458"/>
                  <a:gd name="T100" fmla="*/ 0 w 2915"/>
                  <a:gd name="T101" fmla="*/ 1 h 1458"/>
                  <a:gd name="T102" fmla="*/ 0 w 2915"/>
                  <a:gd name="T103" fmla="*/ 1 h 1458"/>
                  <a:gd name="T104" fmla="*/ 0 w 2915"/>
                  <a:gd name="T105" fmla="*/ 1 h 1458"/>
                  <a:gd name="T106" fmla="*/ 0 w 2915"/>
                  <a:gd name="T107" fmla="*/ 1 h 1458"/>
                  <a:gd name="T108" fmla="*/ 0 w 2915"/>
                  <a:gd name="T109" fmla="*/ 1 h 1458"/>
                  <a:gd name="T110" fmla="*/ 0 w 2915"/>
                  <a:gd name="T111" fmla="*/ 1 h 1458"/>
                  <a:gd name="T112" fmla="*/ 0 w 2915"/>
                  <a:gd name="T113" fmla="*/ 1 h 1458"/>
                  <a:gd name="T114" fmla="*/ 0 w 2915"/>
                  <a:gd name="T115" fmla="*/ 1 h 1458"/>
                  <a:gd name="T116" fmla="*/ 0 w 2915"/>
                  <a:gd name="T117" fmla="*/ 1 h 1458"/>
                  <a:gd name="T118" fmla="*/ 0 w 2915"/>
                  <a:gd name="T119" fmla="*/ 1 h 1458"/>
                  <a:gd name="T120" fmla="*/ 0 w 2915"/>
                  <a:gd name="T121" fmla="*/ 1 h 1458"/>
                  <a:gd name="T122" fmla="*/ 0 w 2915"/>
                  <a:gd name="T123" fmla="*/ 1 h 14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915"/>
                  <a:gd name="T187" fmla="*/ 0 h 1458"/>
                  <a:gd name="T188" fmla="*/ 2915 w 2915"/>
                  <a:gd name="T189" fmla="*/ 1458 h 14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915" h="1458">
                    <a:moveTo>
                      <a:pt x="2915" y="1458"/>
                    </a:moveTo>
                    <a:lnTo>
                      <a:pt x="2915" y="1448"/>
                    </a:lnTo>
                    <a:lnTo>
                      <a:pt x="2915" y="1438"/>
                    </a:lnTo>
                    <a:lnTo>
                      <a:pt x="2913" y="1431"/>
                    </a:lnTo>
                    <a:lnTo>
                      <a:pt x="2913" y="1421"/>
                    </a:lnTo>
                    <a:lnTo>
                      <a:pt x="2911" y="1411"/>
                    </a:lnTo>
                    <a:lnTo>
                      <a:pt x="2909" y="1402"/>
                    </a:lnTo>
                    <a:lnTo>
                      <a:pt x="2907" y="1394"/>
                    </a:lnTo>
                    <a:lnTo>
                      <a:pt x="2905" y="1385"/>
                    </a:lnTo>
                    <a:lnTo>
                      <a:pt x="2903" y="1375"/>
                    </a:lnTo>
                    <a:lnTo>
                      <a:pt x="2901" y="1367"/>
                    </a:lnTo>
                    <a:lnTo>
                      <a:pt x="2897" y="1358"/>
                    </a:lnTo>
                    <a:lnTo>
                      <a:pt x="2894" y="1348"/>
                    </a:lnTo>
                    <a:lnTo>
                      <a:pt x="2890" y="1340"/>
                    </a:lnTo>
                    <a:lnTo>
                      <a:pt x="2886" y="1331"/>
                    </a:lnTo>
                    <a:lnTo>
                      <a:pt x="2882" y="1323"/>
                    </a:lnTo>
                    <a:lnTo>
                      <a:pt x="2878" y="1314"/>
                    </a:lnTo>
                    <a:lnTo>
                      <a:pt x="2874" y="1306"/>
                    </a:lnTo>
                    <a:lnTo>
                      <a:pt x="2869" y="1296"/>
                    </a:lnTo>
                    <a:lnTo>
                      <a:pt x="2863" y="1289"/>
                    </a:lnTo>
                    <a:lnTo>
                      <a:pt x="2857" y="1281"/>
                    </a:lnTo>
                    <a:lnTo>
                      <a:pt x="2851" y="1271"/>
                    </a:lnTo>
                    <a:lnTo>
                      <a:pt x="2846" y="1264"/>
                    </a:lnTo>
                    <a:lnTo>
                      <a:pt x="2840" y="1256"/>
                    </a:lnTo>
                    <a:lnTo>
                      <a:pt x="2834" y="1248"/>
                    </a:lnTo>
                    <a:lnTo>
                      <a:pt x="2826" y="1241"/>
                    </a:lnTo>
                    <a:lnTo>
                      <a:pt x="2819" y="1233"/>
                    </a:lnTo>
                    <a:lnTo>
                      <a:pt x="2811" y="1225"/>
                    </a:lnTo>
                    <a:lnTo>
                      <a:pt x="2803" y="1217"/>
                    </a:lnTo>
                    <a:lnTo>
                      <a:pt x="2796" y="1210"/>
                    </a:lnTo>
                    <a:lnTo>
                      <a:pt x="2788" y="1204"/>
                    </a:lnTo>
                    <a:lnTo>
                      <a:pt x="2780" y="1196"/>
                    </a:lnTo>
                    <a:lnTo>
                      <a:pt x="2771" y="1189"/>
                    </a:lnTo>
                    <a:lnTo>
                      <a:pt x="2763" y="1183"/>
                    </a:lnTo>
                    <a:lnTo>
                      <a:pt x="2753" y="1175"/>
                    </a:lnTo>
                    <a:lnTo>
                      <a:pt x="2744" y="1169"/>
                    </a:lnTo>
                    <a:lnTo>
                      <a:pt x="2734" y="1164"/>
                    </a:lnTo>
                    <a:lnTo>
                      <a:pt x="2725" y="1158"/>
                    </a:lnTo>
                    <a:lnTo>
                      <a:pt x="2715" y="1150"/>
                    </a:lnTo>
                    <a:lnTo>
                      <a:pt x="2705" y="1144"/>
                    </a:lnTo>
                    <a:lnTo>
                      <a:pt x="2694" y="1139"/>
                    </a:lnTo>
                    <a:lnTo>
                      <a:pt x="2684" y="1135"/>
                    </a:lnTo>
                    <a:lnTo>
                      <a:pt x="2673" y="1129"/>
                    </a:lnTo>
                    <a:lnTo>
                      <a:pt x="2661" y="1123"/>
                    </a:lnTo>
                    <a:lnTo>
                      <a:pt x="2650" y="1120"/>
                    </a:lnTo>
                    <a:lnTo>
                      <a:pt x="2638" y="1114"/>
                    </a:lnTo>
                    <a:lnTo>
                      <a:pt x="2627" y="1110"/>
                    </a:lnTo>
                    <a:lnTo>
                      <a:pt x="2615" y="1104"/>
                    </a:lnTo>
                    <a:lnTo>
                      <a:pt x="2604" y="1100"/>
                    </a:lnTo>
                    <a:lnTo>
                      <a:pt x="2590" y="1096"/>
                    </a:lnTo>
                    <a:lnTo>
                      <a:pt x="2579" y="1093"/>
                    </a:lnTo>
                    <a:lnTo>
                      <a:pt x="2565" y="1089"/>
                    </a:lnTo>
                    <a:lnTo>
                      <a:pt x="2552" y="1085"/>
                    </a:lnTo>
                    <a:lnTo>
                      <a:pt x="2540" y="1083"/>
                    </a:lnTo>
                    <a:lnTo>
                      <a:pt x="2527" y="1079"/>
                    </a:lnTo>
                    <a:lnTo>
                      <a:pt x="2513" y="1077"/>
                    </a:lnTo>
                    <a:lnTo>
                      <a:pt x="2500" y="1073"/>
                    </a:lnTo>
                    <a:lnTo>
                      <a:pt x="2487" y="1071"/>
                    </a:lnTo>
                    <a:lnTo>
                      <a:pt x="2473" y="1070"/>
                    </a:lnTo>
                    <a:lnTo>
                      <a:pt x="2458" y="1068"/>
                    </a:lnTo>
                    <a:lnTo>
                      <a:pt x="2444" y="1066"/>
                    </a:lnTo>
                    <a:lnTo>
                      <a:pt x="2431" y="1064"/>
                    </a:lnTo>
                    <a:lnTo>
                      <a:pt x="2415" y="1064"/>
                    </a:lnTo>
                    <a:lnTo>
                      <a:pt x="2402" y="1062"/>
                    </a:lnTo>
                    <a:lnTo>
                      <a:pt x="2387" y="1062"/>
                    </a:lnTo>
                    <a:lnTo>
                      <a:pt x="2371" y="1062"/>
                    </a:lnTo>
                    <a:lnTo>
                      <a:pt x="2358" y="1060"/>
                    </a:lnTo>
                    <a:lnTo>
                      <a:pt x="2343" y="1060"/>
                    </a:lnTo>
                    <a:lnTo>
                      <a:pt x="2327" y="1060"/>
                    </a:lnTo>
                    <a:lnTo>
                      <a:pt x="2312" y="1062"/>
                    </a:lnTo>
                    <a:lnTo>
                      <a:pt x="2296" y="1062"/>
                    </a:lnTo>
                    <a:lnTo>
                      <a:pt x="2281" y="1062"/>
                    </a:lnTo>
                    <a:lnTo>
                      <a:pt x="2266" y="1064"/>
                    </a:lnTo>
                    <a:lnTo>
                      <a:pt x="2250" y="1066"/>
                    </a:lnTo>
                    <a:lnTo>
                      <a:pt x="2235" y="1068"/>
                    </a:lnTo>
                    <a:lnTo>
                      <a:pt x="2220" y="1070"/>
                    </a:lnTo>
                    <a:lnTo>
                      <a:pt x="2204" y="1071"/>
                    </a:lnTo>
                    <a:lnTo>
                      <a:pt x="2189" y="1073"/>
                    </a:lnTo>
                    <a:lnTo>
                      <a:pt x="2172" y="1075"/>
                    </a:lnTo>
                    <a:lnTo>
                      <a:pt x="2156" y="1079"/>
                    </a:lnTo>
                    <a:lnTo>
                      <a:pt x="2141" y="1081"/>
                    </a:lnTo>
                    <a:lnTo>
                      <a:pt x="2124" y="1085"/>
                    </a:lnTo>
                    <a:lnTo>
                      <a:pt x="2108" y="1089"/>
                    </a:lnTo>
                    <a:lnTo>
                      <a:pt x="2093" y="1093"/>
                    </a:lnTo>
                    <a:lnTo>
                      <a:pt x="2076" y="1096"/>
                    </a:lnTo>
                    <a:lnTo>
                      <a:pt x="2060" y="1100"/>
                    </a:lnTo>
                    <a:lnTo>
                      <a:pt x="2045" y="1104"/>
                    </a:lnTo>
                    <a:lnTo>
                      <a:pt x="2028" y="1110"/>
                    </a:lnTo>
                    <a:lnTo>
                      <a:pt x="2012" y="1114"/>
                    </a:lnTo>
                    <a:lnTo>
                      <a:pt x="1997" y="1120"/>
                    </a:lnTo>
                    <a:lnTo>
                      <a:pt x="1980" y="1125"/>
                    </a:lnTo>
                    <a:lnTo>
                      <a:pt x="1964" y="1131"/>
                    </a:lnTo>
                    <a:lnTo>
                      <a:pt x="1947" y="1137"/>
                    </a:lnTo>
                    <a:lnTo>
                      <a:pt x="1932" y="1143"/>
                    </a:lnTo>
                    <a:lnTo>
                      <a:pt x="1916" y="1150"/>
                    </a:lnTo>
                    <a:lnTo>
                      <a:pt x="1899" y="1156"/>
                    </a:lnTo>
                    <a:lnTo>
                      <a:pt x="1884" y="1164"/>
                    </a:lnTo>
                    <a:lnTo>
                      <a:pt x="1868" y="1171"/>
                    </a:lnTo>
                    <a:lnTo>
                      <a:pt x="1851" y="1177"/>
                    </a:lnTo>
                    <a:lnTo>
                      <a:pt x="1836" y="1185"/>
                    </a:lnTo>
                    <a:lnTo>
                      <a:pt x="1820" y="1194"/>
                    </a:lnTo>
                    <a:lnTo>
                      <a:pt x="1805" y="1202"/>
                    </a:lnTo>
                    <a:lnTo>
                      <a:pt x="1790" y="1210"/>
                    </a:lnTo>
                    <a:lnTo>
                      <a:pt x="1772" y="1219"/>
                    </a:lnTo>
                    <a:lnTo>
                      <a:pt x="1757" y="1227"/>
                    </a:lnTo>
                    <a:lnTo>
                      <a:pt x="1742" y="1237"/>
                    </a:lnTo>
                    <a:lnTo>
                      <a:pt x="1726" y="1246"/>
                    </a:lnTo>
                    <a:lnTo>
                      <a:pt x="1711" y="1256"/>
                    </a:lnTo>
                    <a:lnTo>
                      <a:pt x="1695" y="1265"/>
                    </a:lnTo>
                    <a:lnTo>
                      <a:pt x="1682" y="1275"/>
                    </a:lnTo>
                    <a:lnTo>
                      <a:pt x="1667" y="1285"/>
                    </a:lnTo>
                    <a:lnTo>
                      <a:pt x="1651" y="1294"/>
                    </a:lnTo>
                    <a:lnTo>
                      <a:pt x="1636" y="1306"/>
                    </a:lnTo>
                    <a:lnTo>
                      <a:pt x="1623" y="1315"/>
                    </a:lnTo>
                    <a:lnTo>
                      <a:pt x="1607" y="1327"/>
                    </a:lnTo>
                    <a:lnTo>
                      <a:pt x="1594" y="1338"/>
                    </a:lnTo>
                    <a:lnTo>
                      <a:pt x="1578" y="1350"/>
                    </a:lnTo>
                    <a:lnTo>
                      <a:pt x="1565" y="1362"/>
                    </a:lnTo>
                    <a:lnTo>
                      <a:pt x="1550" y="1373"/>
                    </a:lnTo>
                    <a:lnTo>
                      <a:pt x="1536" y="1385"/>
                    </a:lnTo>
                    <a:lnTo>
                      <a:pt x="1523" y="1396"/>
                    </a:lnTo>
                    <a:lnTo>
                      <a:pt x="1509" y="1408"/>
                    </a:lnTo>
                    <a:lnTo>
                      <a:pt x="1496" y="1421"/>
                    </a:lnTo>
                    <a:lnTo>
                      <a:pt x="1482" y="1433"/>
                    </a:lnTo>
                    <a:lnTo>
                      <a:pt x="1469" y="1446"/>
                    </a:lnTo>
                    <a:lnTo>
                      <a:pt x="1459" y="1456"/>
                    </a:lnTo>
                    <a:lnTo>
                      <a:pt x="1473" y="1442"/>
                    </a:lnTo>
                    <a:lnTo>
                      <a:pt x="1484" y="1429"/>
                    </a:lnTo>
                    <a:lnTo>
                      <a:pt x="1498" y="1415"/>
                    </a:lnTo>
                    <a:lnTo>
                      <a:pt x="1509" y="1402"/>
                    </a:lnTo>
                    <a:lnTo>
                      <a:pt x="1521" y="1388"/>
                    </a:lnTo>
                    <a:lnTo>
                      <a:pt x="1534" y="1375"/>
                    </a:lnTo>
                    <a:lnTo>
                      <a:pt x="1546" y="1362"/>
                    </a:lnTo>
                    <a:lnTo>
                      <a:pt x="1557" y="1348"/>
                    </a:lnTo>
                    <a:lnTo>
                      <a:pt x="1569" y="1333"/>
                    </a:lnTo>
                    <a:lnTo>
                      <a:pt x="1580" y="1319"/>
                    </a:lnTo>
                    <a:lnTo>
                      <a:pt x="1590" y="1304"/>
                    </a:lnTo>
                    <a:lnTo>
                      <a:pt x="1601" y="1289"/>
                    </a:lnTo>
                    <a:lnTo>
                      <a:pt x="1613" y="1275"/>
                    </a:lnTo>
                    <a:lnTo>
                      <a:pt x="1623" y="1260"/>
                    </a:lnTo>
                    <a:lnTo>
                      <a:pt x="1632" y="1244"/>
                    </a:lnTo>
                    <a:lnTo>
                      <a:pt x="1644" y="1229"/>
                    </a:lnTo>
                    <a:lnTo>
                      <a:pt x="1653" y="1216"/>
                    </a:lnTo>
                    <a:lnTo>
                      <a:pt x="1663" y="1200"/>
                    </a:lnTo>
                    <a:lnTo>
                      <a:pt x="1672" y="1185"/>
                    </a:lnTo>
                    <a:lnTo>
                      <a:pt x="1680" y="1169"/>
                    </a:lnTo>
                    <a:lnTo>
                      <a:pt x="1690" y="1154"/>
                    </a:lnTo>
                    <a:lnTo>
                      <a:pt x="1699" y="1139"/>
                    </a:lnTo>
                    <a:lnTo>
                      <a:pt x="1707" y="1121"/>
                    </a:lnTo>
                    <a:lnTo>
                      <a:pt x="1715" y="1106"/>
                    </a:lnTo>
                    <a:lnTo>
                      <a:pt x="1722" y="1091"/>
                    </a:lnTo>
                    <a:lnTo>
                      <a:pt x="1732" y="1075"/>
                    </a:lnTo>
                    <a:lnTo>
                      <a:pt x="1740" y="1060"/>
                    </a:lnTo>
                    <a:lnTo>
                      <a:pt x="1745" y="1043"/>
                    </a:lnTo>
                    <a:lnTo>
                      <a:pt x="1753" y="1027"/>
                    </a:lnTo>
                    <a:lnTo>
                      <a:pt x="1761" y="1012"/>
                    </a:lnTo>
                    <a:lnTo>
                      <a:pt x="1767" y="995"/>
                    </a:lnTo>
                    <a:lnTo>
                      <a:pt x="1772" y="979"/>
                    </a:lnTo>
                    <a:lnTo>
                      <a:pt x="1780" y="964"/>
                    </a:lnTo>
                    <a:lnTo>
                      <a:pt x="1786" y="947"/>
                    </a:lnTo>
                    <a:lnTo>
                      <a:pt x="1791" y="931"/>
                    </a:lnTo>
                    <a:lnTo>
                      <a:pt x="1795" y="914"/>
                    </a:lnTo>
                    <a:lnTo>
                      <a:pt x="1801" y="899"/>
                    </a:lnTo>
                    <a:lnTo>
                      <a:pt x="1807" y="883"/>
                    </a:lnTo>
                    <a:lnTo>
                      <a:pt x="1811" y="866"/>
                    </a:lnTo>
                    <a:lnTo>
                      <a:pt x="1816" y="851"/>
                    </a:lnTo>
                    <a:lnTo>
                      <a:pt x="1820" y="833"/>
                    </a:lnTo>
                    <a:lnTo>
                      <a:pt x="1824" y="818"/>
                    </a:lnTo>
                    <a:lnTo>
                      <a:pt x="1828" y="803"/>
                    </a:lnTo>
                    <a:lnTo>
                      <a:pt x="1832" y="785"/>
                    </a:lnTo>
                    <a:lnTo>
                      <a:pt x="1834" y="770"/>
                    </a:lnTo>
                    <a:lnTo>
                      <a:pt x="1838" y="755"/>
                    </a:lnTo>
                    <a:lnTo>
                      <a:pt x="1839" y="739"/>
                    </a:lnTo>
                    <a:lnTo>
                      <a:pt x="1843" y="722"/>
                    </a:lnTo>
                    <a:lnTo>
                      <a:pt x="1845" y="707"/>
                    </a:lnTo>
                    <a:lnTo>
                      <a:pt x="1847" y="691"/>
                    </a:lnTo>
                    <a:lnTo>
                      <a:pt x="1849" y="676"/>
                    </a:lnTo>
                    <a:lnTo>
                      <a:pt x="1849" y="660"/>
                    </a:lnTo>
                    <a:lnTo>
                      <a:pt x="1851" y="645"/>
                    </a:lnTo>
                    <a:lnTo>
                      <a:pt x="1853" y="630"/>
                    </a:lnTo>
                    <a:lnTo>
                      <a:pt x="1853" y="614"/>
                    </a:lnTo>
                    <a:lnTo>
                      <a:pt x="1853" y="599"/>
                    </a:lnTo>
                    <a:lnTo>
                      <a:pt x="1855" y="584"/>
                    </a:lnTo>
                    <a:lnTo>
                      <a:pt x="1855" y="568"/>
                    </a:lnTo>
                    <a:lnTo>
                      <a:pt x="1855" y="553"/>
                    </a:lnTo>
                    <a:lnTo>
                      <a:pt x="1853" y="539"/>
                    </a:lnTo>
                    <a:lnTo>
                      <a:pt x="1853" y="524"/>
                    </a:lnTo>
                    <a:lnTo>
                      <a:pt x="1853" y="509"/>
                    </a:lnTo>
                    <a:lnTo>
                      <a:pt x="1851" y="495"/>
                    </a:lnTo>
                    <a:lnTo>
                      <a:pt x="1849" y="480"/>
                    </a:lnTo>
                    <a:lnTo>
                      <a:pt x="1849" y="466"/>
                    </a:lnTo>
                    <a:lnTo>
                      <a:pt x="1847" y="453"/>
                    </a:lnTo>
                    <a:lnTo>
                      <a:pt x="1845" y="440"/>
                    </a:lnTo>
                    <a:lnTo>
                      <a:pt x="1841" y="424"/>
                    </a:lnTo>
                    <a:lnTo>
                      <a:pt x="1839" y="411"/>
                    </a:lnTo>
                    <a:lnTo>
                      <a:pt x="1838" y="397"/>
                    </a:lnTo>
                    <a:lnTo>
                      <a:pt x="1834" y="384"/>
                    </a:lnTo>
                    <a:lnTo>
                      <a:pt x="1832" y="372"/>
                    </a:lnTo>
                    <a:lnTo>
                      <a:pt x="1828" y="359"/>
                    </a:lnTo>
                    <a:lnTo>
                      <a:pt x="1824" y="345"/>
                    </a:lnTo>
                    <a:lnTo>
                      <a:pt x="1820" y="334"/>
                    </a:lnTo>
                    <a:lnTo>
                      <a:pt x="1816" y="320"/>
                    </a:lnTo>
                    <a:lnTo>
                      <a:pt x="1813" y="309"/>
                    </a:lnTo>
                    <a:lnTo>
                      <a:pt x="1809" y="297"/>
                    </a:lnTo>
                    <a:lnTo>
                      <a:pt x="1805" y="284"/>
                    </a:lnTo>
                    <a:lnTo>
                      <a:pt x="1799" y="272"/>
                    </a:lnTo>
                    <a:lnTo>
                      <a:pt x="1795" y="261"/>
                    </a:lnTo>
                    <a:lnTo>
                      <a:pt x="1790" y="249"/>
                    </a:lnTo>
                    <a:lnTo>
                      <a:pt x="1784" y="240"/>
                    </a:lnTo>
                    <a:lnTo>
                      <a:pt x="1780" y="228"/>
                    </a:lnTo>
                    <a:lnTo>
                      <a:pt x="1774" y="219"/>
                    </a:lnTo>
                    <a:lnTo>
                      <a:pt x="1768" y="207"/>
                    </a:lnTo>
                    <a:lnTo>
                      <a:pt x="1763" y="198"/>
                    </a:lnTo>
                    <a:lnTo>
                      <a:pt x="1757" y="188"/>
                    </a:lnTo>
                    <a:lnTo>
                      <a:pt x="1749" y="178"/>
                    </a:lnTo>
                    <a:lnTo>
                      <a:pt x="1743" y="169"/>
                    </a:lnTo>
                    <a:lnTo>
                      <a:pt x="1738" y="159"/>
                    </a:lnTo>
                    <a:lnTo>
                      <a:pt x="1730" y="150"/>
                    </a:lnTo>
                    <a:lnTo>
                      <a:pt x="1724" y="142"/>
                    </a:lnTo>
                    <a:lnTo>
                      <a:pt x="1717" y="132"/>
                    </a:lnTo>
                    <a:lnTo>
                      <a:pt x="1709" y="125"/>
                    </a:lnTo>
                    <a:lnTo>
                      <a:pt x="1703" y="117"/>
                    </a:lnTo>
                    <a:lnTo>
                      <a:pt x="1695" y="109"/>
                    </a:lnTo>
                    <a:lnTo>
                      <a:pt x="1688" y="101"/>
                    </a:lnTo>
                    <a:lnTo>
                      <a:pt x="1680" y="94"/>
                    </a:lnTo>
                    <a:lnTo>
                      <a:pt x="1672" y="86"/>
                    </a:lnTo>
                    <a:lnTo>
                      <a:pt x="1665" y="80"/>
                    </a:lnTo>
                    <a:lnTo>
                      <a:pt x="1657" y="73"/>
                    </a:lnTo>
                    <a:lnTo>
                      <a:pt x="1649" y="67"/>
                    </a:lnTo>
                    <a:lnTo>
                      <a:pt x="1640" y="61"/>
                    </a:lnTo>
                    <a:lnTo>
                      <a:pt x="1632" y="55"/>
                    </a:lnTo>
                    <a:lnTo>
                      <a:pt x="1624" y="50"/>
                    </a:lnTo>
                    <a:lnTo>
                      <a:pt x="1615" y="44"/>
                    </a:lnTo>
                    <a:lnTo>
                      <a:pt x="1607" y="40"/>
                    </a:lnTo>
                    <a:lnTo>
                      <a:pt x="1599" y="34"/>
                    </a:lnTo>
                    <a:lnTo>
                      <a:pt x="1590" y="30"/>
                    </a:lnTo>
                    <a:lnTo>
                      <a:pt x="1582" y="27"/>
                    </a:lnTo>
                    <a:lnTo>
                      <a:pt x="1573" y="23"/>
                    </a:lnTo>
                    <a:lnTo>
                      <a:pt x="1563" y="19"/>
                    </a:lnTo>
                    <a:lnTo>
                      <a:pt x="1555" y="17"/>
                    </a:lnTo>
                    <a:lnTo>
                      <a:pt x="1546" y="13"/>
                    </a:lnTo>
                    <a:lnTo>
                      <a:pt x="1538" y="11"/>
                    </a:lnTo>
                    <a:lnTo>
                      <a:pt x="1528" y="7"/>
                    </a:lnTo>
                    <a:lnTo>
                      <a:pt x="1519" y="5"/>
                    </a:lnTo>
                    <a:lnTo>
                      <a:pt x="1509" y="4"/>
                    </a:lnTo>
                    <a:lnTo>
                      <a:pt x="1502" y="4"/>
                    </a:lnTo>
                    <a:lnTo>
                      <a:pt x="1492" y="2"/>
                    </a:lnTo>
                    <a:lnTo>
                      <a:pt x="1482" y="0"/>
                    </a:lnTo>
                    <a:lnTo>
                      <a:pt x="1473" y="0"/>
                    </a:lnTo>
                    <a:lnTo>
                      <a:pt x="1465" y="0"/>
                    </a:lnTo>
                    <a:lnTo>
                      <a:pt x="1456" y="0"/>
                    </a:lnTo>
                    <a:lnTo>
                      <a:pt x="1446" y="0"/>
                    </a:lnTo>
                    <a:lnTo>
                      <a:pt x="1436" y="0"/>
                    </a:lnTo>
                    <a:lnTo>
                      <a:pt x="1427" y="2"/>
                    </a:lnTo>
                    <a:lnTo>
                      <a:pt x="1419" y="2"/>
                    </a:lnTo>
                    <a:lnTo>
                      <a:pt x="1409" y="4"/>
                    </a:lnTo>
                    <a:lnTo>
                      <a:pt x="1400" y="5"/>
                    </a:lnTo>
                    <a:lnTo>
                      <a:pt x="1392" y="7"/>
                    </a:lnTo>
                    <a:lnTo>
                      <a:pt x="1383" y="9"/>
                    </a:lnTo>
                    <a:lnTo>
                      <a:pt x="1373" y="11"/>
                    </a:lnTo>
                    <a:lnTo>
                      <a:pt x="1365" y="15"/>
                    </a:lnTo>
                    <a:lnTo>
                      <a:pt x="1356" y="17"/>
                    </a:lnTo>
                    <a:lnTo>
                      <a:pt x="1346" y="21"/>
                    </a:lnTo>
                    <a:lnTo>
                      <a:pt x="1338" y="25"/>
                    </a:lnTo>
                    <a:lnTo>
                      <a:pt x="1329" y="28"/>
                    </a:lnTo>
                    <a:lnTo>
                      <a:pt x="1321" y="32"/>
                    </a:lnTo>
                    <a:lnTo>
                      <a:pt x="1312" y="38"/>
                    </a:lnTo>
                    <a:lnTo>
                      <a:pt x="1304" y="42"/>
                    </a:lnTo>
                    <a:lnTo>
                      <a:pt x="1294" y="48"/>
                    </a:lnTo>
                    <a:lnTo>
                      <a:pt x="1287" y="52"/>
                    </a:lnTo>
                    <a:lnTo>
                      <a:pt x="1279" y="57"/>
                    </a:lnTo>
                    <a:lnTo>
                      <a:pt x="1269" y="63"/>
                    </a:lnTo>
                    <a:lnTo>
                      <a:pt x="1262" y="71"/>
                    </a:lnTo>
                    <a:lnTo>
                      <a:pt x="1254" y="77"/>
                    </a:lnTo>
                    <a:lnTo>
                      <a:pt x="1246" y="82"/>
                    </a:lnTo>
                    <a:lnTo>
                      <a:pt x="1239" y="90"/>
                    </a:lnTo>
                    <a:lnTo>
                      <a:pt x="1231" y="98"/>
                    </a:lnTo>
                    <a:lnTo>
                      <a:pt x="1223" y="105"/>
                    </a:lnTo>
                    <a:lnTo>
                      <a:pt x="1216" y="113"/>
                    </a:lnTo>
                    <a:lnTo>
                      <a:pt x="1208" y="121"/>
                    </a:lnTo>
                    <a:lnTo>
                      <a:pt x="1202" y="128"/>
                    </a:lnTo>
                    <a:lnTo>
                      <a:pt x="1194" y="136"/>
                    </a:lnTo>
                    <a:lnTo>
                      <a:pt x="1187" y="146"/>
                    </a:lnTo>
                    <a:lnTo>
                      <a:pt x="1181" y="153"/>
                    </a:lnTo>
                    <a:lnTo>
                      <a:pt x="1175" y="163"/>
                    </a:lnTo>
                    <a:lnTo>
                      <a:pt x="1168" y="173"/>
                    </a:lnTo>
                    <a:lnTo>
                      <a:pt x="1162" y="182"/>
                    </a:lnTo>
                    <a:lnTo>
                      <a:pt x="1156" y="192"/>
                    </a:lnTo>
                    <a:lnTo>
                      <a:pt x="1150" y="201"/>
                    </a:lnTo>
                    <a:lnTo>
                      <a:pt x="1144" y="213"/>
                    </a:lnTo>
                    <a:lnTo>
                      <a:pt x="1139" y="222"/>
                    </a:lnTo>
                    <a:lnTo>
                      <a:pt x="1133" y="234"/>
                    </a:lnTo>
                    <a:lnTo>
                      <a:pt x="1127" y="246"/>
                    </a:lnTo>
                    <a:lnTo>
                      <a:pt x="1121" y="255"/>
                    </a:lnTo>
                    <a:lnTo>
                      <a:pt x="1118" y="267"/>
                    </a:lnTo>
                    <a:lnTo>
                      <a:pt x="1112" y="278"/>
                    </a:lnTo>
                    <a:lnTo>
                      <a:pt x="1108" y="290"/>
                    </a:lnTo>
                    <a:lnTo>
                      <a:pt x="1104" y="303"/>
                    </a:lnTo>
                    <a:lnTo>
                      <a:pt x="1100" y="315"/>
                    </a:lnTo>
                    <a:lnTo>
                      <a:pt x="1096" y="326"/>
                    </a:lnTo>
                    <a:lnTo>
                      <a:pt x="1093" y="340"/>
                    </a:lnTo>
                    <a:lnTo>
                      <a:pt x="1089" y="353"/>
                    </a:lnTo>
                    <a:lnTo>
                      <a:pt x="1085" y="365"/>
                    </a:lnTo>
                    <a:lnTo>
                      <a:pt x="1081" y="378"/>
                    </a:lnTo>
                    <a:lnTo>
                      <a:pt x="1079" y="392"/>
                    </a:lnTo>
                    <a:lnTo>
                      <a:pt x="1075" y="405"/>
                    </a:lnTo>
                    <a:lnTo>
                      <a:pt x="1073" y="418"/>
                    </a:lnTo>
                    <a:lnTo>
                      <a:pt x="1072" y="432"/>
                    </a:lnTo>
                    <a:lnTo>
                      <a:pt x="1070" y="445"/>
                    </a:lnTo>
                    <a:lnTo>
                      <a:pt x="1068" y="459"/>
                    </a:lnTo>
                    <a:lnTo>
                      <a:pt x="1066" y="474"/>
                    </a:lnTo>
                    <a:lnTo>
                      <a:pt x="1064" y="488"/>
                    </a:lnTo>
                    <a:lnTo>
                      <a:pt x="1064" y="503"/>
                    </a:lnTo>
                    <a:lnTo>
                      <a:pt x="1062" y="516"/>
                    </a:lnTo>
                    <a:lnTo>
                      <a:pt x="1062" y="532"/>
                    </a:lnTo>
                    <a:lnTo>
                      <a:pt x="1062" y="547"/>
                    </a:lnTo>
                    <a:lnTo>
                      <a:pt x="1060" y="561"/>
                    </a:lnTo>
                    <a:lnTo>
                      <a:pt x="1060" y="576"/>
                    </a:lnTo>
                    <a:lnTo>
                      <a:pt x="1062" y="591"/>
                    </a:lnTo>
                    <a:lnTo>
                      <a:pt x="1062" y="607"/>
                    </a:lnTo>
                    <a:lnTo>
                      <a:pt x="1062" y="622"/>
                    </a:lnTo>
                    <a:lnTo>
                      <a:pt x="1064" y="637"/>
                    </a:lnTo>
                    <a:lnTo>
                      <a:pt x="1064" y="653"/>
                    </a:lnTo>
                    <a:lnTo>
                      <a:pt x="1066" y="668"/>
                    </a:lnTo>
                    <a:lnTo>
                      <a:pt x="1068" y="683"/>
                    </a:lnTo>
                    <a:lnTo>
                      <a:pt x="1070" y="699"/>
                    </a:lnTo>
                    <a:lnTo>
                      <a:pt x="1072" y="714"/>
                    </a:lnTo>
                    <a:lnTo>
                      <a:pt x="1073" y="732"/>
                    </a:lnTo>
                    <a:lnTo>
                      <a:pt x="1075" y="747"/>
                    </a:lnTo>
                    <a:lnTo>
                      <a:pt x="1079" y="762"/>
                    </a:lnTo>
                    <a:lnTo>
                      <a:pt x="1083" y="778"/>
                    </a:lnTo>
                    <a:lnTo>
                      <a:pt x="1085" y="795"/>
                    </a:lnTo>
                    <a:lnTo>
                      <a:pt x="1089" y="810"/>
                    </a:lnTo>
                    <a:lnTo>
                      <a:pt x="1093" y="826"/>
                    </a:lnTo>
                    <a:lnTo>
                      <a:pt x="1096" y="843"/>
                    </a:lnTo>
                    <a:lnTo>
                      <a:pt x="1102" y="858"/>
                    </a:lnTo>
                    <a:lnTo>
                      <a:pt x="1106" y="874"/>
                    </a:lnTo>
                    <a:lnTo>
                      <a:pt x="1112" y="891"/>
                    </a:lnTo>
                    <a:lnTo>
                      <a:pt x="1116" y="906"/>
                    </a:lnTo>
                    <a:lnTo>
                      <a:pt x="1121" y="924"/>
                    </a:lnTo>
                    <a:lnTo>
                      <a:pt x="1127" y="939"/>
                    </a:lnTo>
                    <a:lnTo>
                      <a:pt x="1133" y="954"/>
                    </a:lnTo>
                    <a:lnTo>
                      <a:pt x="1139" y="972"/>
                    </a:lnTo>
                    <a:lnTo>
                      <a:pt x="1144" y="987"/>
                    </a:lnTo>
                    <a:lnTo>
                      <a:pt x="1152" y="1002"/>
                    </a:lnTo>
                    <a:lnTo>
                      <a:pt x="1158" y="1020"/>
                    </a:lnTo>
                    <a:lnTo>
                      <a:pt x="1166" y="1035"/>
                    </a:lnTo>
                    <a:lnTo>
                      <a:pt x="1173" y="1050"/>
                    </a:lnTo>
                    <a:lnTo>
                      <a:pt x="1179" y="1068"/>
                    </a:lnTo>
                    <a:lnTo>
                      <a:pt x="1187" y="1083"/>
                    </a:lnTo>
                    <a:lnTo>
                      <a:pt x="1196" y="1098"/>
                    </a:lnTo>
                    <a:lnTo>
                      <a:pt x="1204" y="1114"/>
                    </a:lnTo>
                    <a:lnTo>
                      <a:pt x="1212" y="1129"/>
                    </a:lnTo>
                    <a:lnTo>
                      <a:pt x="1221" y="1146"/>
                    </a:lnTo>
                    <a:lnTo>
                      <a:pt x="1229" y="1162"/>
                    </a:lnTo>
                    <a:lnTo>
                      <a:pt x="1239" y="1177"/>
                    </a:lnTo>
                    <a:lnTo>
                      <a:pt x="1248" y="1192"/>
                    </a:lnTo>
                    <a:lnTo>
                      <a:pt x="1258" y="1208"/>
                    </a:lnTo>
                    <a:lnTo>
                      <a:pt x="1267" y="1223"/>
                    </a:lnTo>
                    <a:lnTo>
                      <a:pt x="1277" y="1237"/>
                    </a:lnTo>
                    <a:lnTo>
                      <a:pt x="1287" y="1252"/>
                    </a:lnTo>
                    <a:lnTo>
                      <a:pt x="1298" y="1267"/>
                    </a:lnTo>
                    <a:lnTo>
                      <a:pt x="1308" y="1283"/>
                    </a:lnTo>
                    <a:lnTo>
                      <a:pt x="1319" y="1296"/>
                    </a:lnTo>
                    <a:lnTo>
                      <a:pt x="1329" y="1312"/>
                    </a:lnTo>
                    <a:lnTo>
                      <a:pt x="1340" y="1325"/>
                    </a:lnTo>
                    <a:lnTo>
                      <a:pt x="1352" y="1340"/>
                    </a:lnTo>
                    <a:lnTo>
                      <a:pt x="1363" y="1354"/>
                    </a:lnTo>
                    <a:lnTo>
                      <a:pt x="1375" y="1367"/>
                    </a:lnTo>
                    <a:lnTo>
                      <a:pt x="1386" y="1383"/>
                    </a:lnTo>
                    <a:lnTo>
                      <a:pt x="1400" y="1396"/>
                    </a:lnTo>
                    <a:lnTo>
                      <a:pt x="1411" y="1410"/>
                    </a:lnTo>
                    <a:lnTo>
                      <a:pt x="1425" y="1423"/>
                    </a:lnTo>
                    <a:lnTo>
                      <a:pt x="1436" y="1436"/>
                    </a:lnTo>
                    <a:lnTo>
                      <a:pt x="1450" y="1450"/>
                    </a:lnTo>
                    <a:lnTo>
                      <a:pt x="1452" y="1452"/>
                    </a:lnTo>
                    <a:lnTo>
                      <a:pt x="1440" y="1440"/>
                    </a:lnTo>
                    <a:lnTo>
                      <a:pt x="1427" y="1427"/>
                    </a:lnTo>
                    <a:lnTo>
                      <a:pt x="1413" y="1415"/>
                    </a:lnTo>
                    <a:lnTo>
                      <a:pt x="1400" y="1402"/>
                    </a:lnTo>
                    <a:lnTo>
                      <a:pt x="1386" y="1390"/>
                    </a:lnTo>
                    <a:lnTo>
                      <a:pt x="1371" y="1379"/>
                    </a:lnTo>
                    <a:lnTo>
                      <a:pt x="1358" y="1367"/>
                    </a:lnTo>
                    <a:lnTo>
                      <a:pt x="1344" y="1356"/>
                    </a:lnTo>
                    <a:lnTo>
                      <a:pt x="1329" y="1344"/>
                    </a:lnTo>
                    <a:lnTo>
                      <a:pt x="1315" y="1333"/>
                    </a:lnTo>
                    <a:lnTo>
                      <a:pt x="1300" y="1321"/>
                    </a:lnTo>
                    <a:lnTo>
                      <a:pt x="1287" y="1312"/>
                    </a:lnTo>
                    <a:lnTo>
                      <a:pt x="1271" y="1300"/>
                    </a:lnTo>
                    <a:lnTo>
                      <a:pt x="1256" y="1290"/>
                    </a:lnTo>
                    <a:lnTo>
                      <a:pt x="1240" y="1279"/>
                    </a:lnTo>
                    <a:lnTo>
                      <a:pt x="1227" y="1269"/>
                    </a:lnTo>
                    <a:lnTo>
                      <a:pt x="1212" y="1260"/>
                    </a:lnTo>
                    <a:lnTo>
                      <a:pt x="1196" y="1250"/>
                    </a:lnTo>
                    <a:lnTo>
                      <a:pt x="1181" y="1241"/>
                    </a:lnTo>
                    <a:lnTo>
                      <a:pt x="1166" y="1231"/>
                    </a:lnTo>
                    <a:lnTo>
                      <a:pt x="1150" y="1223"/>
                    </a:lnTo>
                    <a:lnTo>
                      <a:pt x="1133" y="1214"/>
                    </a:lnTo>
                    <a:lnTo>
                      <a:pt x="1118" y="1206"/>
                    </a:lnTo>
                    <a:lnTo>
                      <a:pt x="1102" y="1198"/>
                    </a:lnTo>
                    <a:lnTo>
                      <a:pt x="1087" y="1189"/>
                    </a:lnTo>
                    <a:lnTo>
                      <a:pt x="1072" y="1181"/>
                    </a:lnTo>
                    <a:lnTo>
                      <a:pt x="1054" y="1175"/>
                    </a:lnTo>
                    <a:lnTo>
                      <a:pt x="1039" y="1168"/>
                    </a:lnTo>
                    <a:lnTo>
                      <a:pt x="1024" y="1160"/>
                    </a:lnTo>
                    <a:lnTo>
                      <a:pt x="1008" y="1154"/>
                    </a:lnTo>
                    <a:lnTo>
                      <a:pt x="991" y="1146"/>
                    </a:lnTo>
                    <a:lnTo>
                      <a:pt x="976" y="1141"/>
                    </a:lnTo>
                    <a:lnTo>
                      <a:pt x="958" y="1135"/>
                    </a:lnTo>
                    <a:lnTo>
                      <a:pt x="943" y="1129"/>
                    </a:lnTo>
                    <a:lnTo>
                      <a:pt x="928" y="1123"/>
                    </a:lnTo>
                    <a:lnTo>
                      <a:pt x="910" y="1118"/>
                    </a:lnTo>
                    <a:lnTo>
                      <a:pt x="895" y="1112"/>
                    </a:lnTo>
                    <a:lnTo>
                      <a:pt x="880" y="1108"/>
                    </a:lnTo>
                    <a:lnTo>
                      <a:pt x="862" y="1102"/>
                    </a:lnTo>
                    <a:lnTo>
                      <a:pt x="847" y="1098"/>
                    </a:lnTo>
                    <a:lnTo>
                      <a:pt x="830" y="1095"/>
                    </a:lnTo>
                    <a:lnTo>
                      <a:pt x="814" y="1091"/>
                    </a:lnTo>
                    <a:lnTo>
                      <a:pt x="799" y="1087"/>
                    </a:lnTo>
                    <a:lnTo>
                      <a:pt x="782" y="1083"/>
                    </a:lnTo>
                    <a:lnTo>
                      <a:pt x="766" y="1079"/>
                    </a:lnTo>
                    <a:lnTo>
                      <a:pt x="751" y="1077"/>
                    </a:lnTo>
                    <a:lnTo>
                      <a:pt x="736" y="1073"/>
                    </a:lnTo>
                    <a:lnTo>
                      <a:pt x="718" y="1071"/>
                    </a:lnTo>
                    <a:lnTo>
                      <a:pt x="703" y="1070"/>
                    </a:lnTo>
                    <a:lnTo>
                      <a:pt x="688" y="1068"/>
                    </a:lnTo>
                    <a:lnTo>
                      <a:pt x="672" y="1066"/>
                    </a:lnTo>
                    <a:lnTo>
                      <a:pt x="657" y="1064"/>
                    </a:lnTo>
                    <a:lnTo>
                      <a:pt x="641" y="1064"/>
                    </a:lnTo>
                    <a:lnTo>
                      <a:pt x="626" y="1062"/>
                    </a:lnTo>
                    <a:lnTo>
                      <a:pt x="611" y="1062"/>
                    </a:lnTo>
                    <a:lnTo>
                      <a:pt x="595" y="1062"/>
                    </a:lnTo>
                    <a:lnTo>
                      <a:pt x="580" y="1060"/>
                    </a:lnTo>
                    <a:lnTo>
                      <a:pt x="565" y="1060"/>
                    </a:lnTo>
                    <a:lnTo>
                      <a:pt x="549" y="1062"/>
                    </a:lnTo>
                    <a:lnTo>
                      <a:pt x="536" y="1062"/>
                    </a:lnTo>
                    <a:lnTo>
                      <a:pt x="520" y="1062"/>
                    </a:lnTo>
                    <a:lnTo>
                      <a:pt x="507" y="1064"/>
                    </a:lnTo>
                    <a:lnTo>
                      <a:pt x="492" y="1064"/>
                    </a:lnTo>
                    <a:lnTo>
                      <a:pt x="478" y="1066"/>
                    </a:lnTo>
                    <a:lnTo>
                      <a:pt x="463" y="1068"/>
                    </a:lnTo>
                    <a:lnTo>
                      <a:pt x="449" y="1070"/>
                    </a:lnTo>
                    <a:lnTo>
                      <a:pt x="436" y="1071"/>
                    </a:lnTo>
                    <a:lnTo>
                      <a:pt x="423" y="1073"/>
                    </a:lnTo>
                    <a:lnTo>
                      <a:pt x="409" y="1075"/>
                    </a:lnTo>
                    <a:lnTo>
                      <a:pt x="396" y="1079"/>
                    </a:lnTo>
                    <a:lnTo>
                      <a:pt x="382" y="1081"/>
                    </a:lnTo>
                    <a:lnTo>
                      <a:pt x="369" y="1085"/>
                    </a:lnTo>
                    <a:lnTo>
                      <a:pt x="355" y="1087"/>
                    </a:lnTo>
                    <a:lnTo>
                      <a:pt x="344" y="1091"/>
                    </a:lnTo>
                    <a:lnTo>
                      <a:pt x="330" y="1095"/>
                    </a:lnTo>
                    <a:lnTo>
                      <a:pt x="319" y="1098"/>
                    </a:lnTo>
                    <a:lnTo>
                      <a:pt x="305" y="1102"/>
                    </a:lnTo>
                    <a:lnTo>
                      <a:pt x="294" y="1108"/>
                    </a:lnTo>
                    <a:lnTo>
                      <a:pt x="282" y="1112"/>
                    </a:lnTo>
                    <a:lnTo>
                      <a:pt x="271" y="1116"/>
                    </a:lnTo>
                    <a:lnTo>
                      <a:pt x="259" y="1121"/>
                    </a:lnTo>
                    <a:lnTo>
                      <a:pt x="248" y="1125"/>
                    </a:lnTo>
                    <a:lnTo>
                      <a:pt x="236" y="1131"/>
                    </a:lnTo>
                    <a:lnTo>
                      <a:pt x="227" y="1137"/>
                    </a:lnTo>
                    <a:lnTo>
                      <a:pt x="215" y="1143"/>
                    </a:lnTo>
                    <a:lnTo>
                      <a:pt x="206" y="1148"/>
                    </a:lnTo>
                    <a:lnTo>
                      <a:pt x="196" y="1154"/>
                    </a:lnTo>
                    <a:lnTo>
                      <a:pt x="185" y="1160"/>
                    </a:lnTo>
                    <a:lnTo>
                      <a:pt x="175" y="1166"/>
                    </a:lnTo>
                    <a:lnTo>
                      <a:pt x="165" y="1173"/>
                    </a:lnTo>
                    <a:lnTo>
                      <a:pt x="158" y="1179"/>
                    </a:lnTo>
                    <a:lnTo>
                      <a:pt x="148" y="1187"/>
                    </a:lnTo>
                    <a:lnTo>
                      <a:pt x="138" y="1192"/>
                    </a:lnTo>
                    <a:lnTo>
                      <a:pt x="131" y="1200"/>
                    </a:lnTo>
                    <a:lnTo>
                      <a:pt x="123" y="1206"/>
                    </a:lnTo>
                    <a:lnTo>
                      <a:pt x="115" y="1214"/>
                    </a:lnTo>
                    <a:lnTo>
                      <a:pt x="108" y="1221"/>
                    </a:lnTo>
                    <a:lnTo>
                      <a:pt x="100" y="1229"/>
                    </a:lnTo>
                    <a:lnTo>
                      <a:pt x="92" y="1237"/>
                    </a:lnTo>
                    <a:lnTo>
                      <a:pt x="85" y="1244"/>
                    </a:lnTo>
                    <a:lnTo>
                      <a:pt x="79" y="1252"/>
                    </a:lnTo>
                    <a:lnTo>
                      <a:pt x="71" y="1260"/>
                    </a:lnTo>
                    <a:lnTo>
                      <a:pt x="65" y="1267"/>
                    </a:lnTo>
                    <a:lnTo>
                      <a:pt x="60" y="1277"/>
                    </a:lnTo>
                    <a:lnTo>
                      <a:pt x="54" y="1285"/>
                    </a:lnTo>
                    <a:lnTo>
                      <a:pt x="48" y="1292"/>
                    </a:lnTo>
                    <a:lnTo>
                      <a:pt x="44" y="1302"/>
                    </a:lnTo>
                    <a:lnTo>
                      <a:pt x="39" y="1310"/>
                    </a:lnTo>
                    <a:lnTo>
                      <a:pt x="35" y="1319"/>
                    </a:lnTo>
                    <a:lnTo>
                      <a:pt x="31" y="1327"/>
                    </a:lnTo>
                    <a:lnTo>
                      <a:pt x="27" y="1337"/>
                    </a:lnTo>
                    <a:lnTo>
                      <a:pt x="23" y="1344"/>
                    </a:lnTo>
                    <a:lnTo>
                      <a:pt x="19" y="1354"/>
                    </a:lnTo>
                    <a:lnTo>
                      <a:pt x="16" y="1362"/>
                    </a:lnTo>
                    <a:lnTo>
                      <a:pt x="14" y="1371"/>
                    </a:lnTo>
                    <a:lnTo>
                      <a:pt x="10" y="1381"/>
                    </a:lnTo>
                    <a:lnTo>
                      <a:pt x="8" y="1388"/>
                    </a:lnTo>
                    <a:lnTo>
                      <a:pt x="6" y="1398"/>
                    </a:lnTo>
                    <a:lnTo>
                      <a:pt x="4" y="1408"/>
                    </a:lnTo>
                    <a:lnTo>
                      <a:pt x="2" y="1417"/>
                    </a:lnTo>
                    <a:lnTo>
                      <a:pt x="2" y="1425"/>
                    </a:lnTo>
                    <a:lnTo>
                      <a:pt x="0" y="1435"/>
                    </a:lnTo>
                    <a:lnTo>
                      <a:pt x="0" y="1444"/>
                    </a:lnTo>
                    <a:lnTo>
                      <a:pt x="0" y="1454"/>
                    </a:lnTo>
                  </a:path>
                </a:pathLst>
              </a:custGeom>
              <a:solidFill>
                <a:srgbClr val="FFFF00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" name="Freeform 26"/>
              <p:cNvSpPr>
                <a:spLocks/>
              </p:cNvSpPr>
              <p:nvPr/>
            </p:nvSpPr>
            <p:spPr bwMode="auto">
              <a:xfrm>
                <a:off x="1690" y="3029"/>
                <a:ext cx="1457" cy="731"/>
              </a:xfrm>
              <a:custGeom>
                <a:avLst/>
                <a:gdLst>
                  <a:gd name="T0" fmla="*/ 0 w 2915"/>
                  <a:gd name="T1" fmla="*/ 1 h 1461"/>
                  <a:gd name="T2" fmla="*/ 0 w 2915"/>
                  <a:gd name="T3" fmla="*/ 1 h 1461"/>
                  <a:gd name="T4" fmla="*/ 0 w 2915"/>
                  <a:gd name="T5" fmla="*/ 1 h 1461"/>
                  <a:gd name="T6" fmla="*/ 0 w 2915"/>
                  <a:gd name="T7" fmla="*/ 1 h 1461"/>
                  <a:gd name="T8" fmla="*/ 0 w 2915"/>
                  <a:gd name="T9" fmla="*/ 1 h 1461"/>
                  <a:gd name="T10" fmla="*/ 0 w 2915"/>
                  <a:gd name="T11" fmla="*/ 1 h 1461"/>
                  <a:gd name="T12" fmla="*/ 0 w 2915"/>
                  <a:gd name="T13" fmla="*/ 1 h 1461"/>
                  <a:gd name="T14" fmla="*/ 0 w 2915"/>
                  <a:gd name="T15" fmla="*/ 1 h 1461"/>
                  <a:gd name="T16" fmla="*/ 0 w 2915"/>
                  <a:gd name="T17" fmla="*/ 1 h 1461"/>
                  <a:gd name="T18" fmla="*/ 0 w 2915"/>
                  <a:gd name="T19" fmla="*/ 1 h 1461"/>
                  <a:gd name="T20" fmla="*/ 0 w 2915"/>
                  <a:gd name="T21" fmla="*/ 1 h 1461"/>
                  <a:gd name="T22" fmla="*/ 0 w 2915"/>
                  <a:gd name="T23" fmla="*/ 1 h 1461"/>
                  <a:gd name="T24" fmla="*/ 0 w 2915"/>
                  <a:gd name="T25" fmla="*/ 1 h 1461"/>
                  <a:gd name="T26" fmla="*/ 0 w 2915"/>
                  <a:gd name="T27" fmla="*/ 1 h 1461"/>
                  <a:gd name="T28" fmla="*/ 0 w 2915"/>
                  <a:gd name="T29" fmla="*/ 1 h 1461"/>
                  <a:gd name="T30" fmla="*/ 0 w 2915"/>
                  <a:gd name="T31" fmla="*/ 1 h 1461"/>
                  <a:gd name="T32" fmla="*/ 0 w 2915"/>
                  <a:gd name="T33" fmla="*/ 1 h 1461"/>
                  <a:gd name="T34" fmla="*/ 0 w 2915"/>
                  <a:gd name="T35" fmla="*/ 1 h 1461"/>
                  <a:gd name="T36" fmla="*/ 0 w 2915"/>
                  <a:gd name="T37" fmla="*/ 1 h 1461"/>
                  <a:gd name="T38" fmla="*/ 0 w 2915"/>
                  <a:gd name="T39" fmla="*/ 1 h 1461"/>
                  <a:gd name="T40" fmla="*/ 0 w 2915"/>
                  <a:gd name="T41" fmla="*/ 1 h 1461"/>
                  <a:gd name="T42" fmla="*/ 0 w 2915"/>
                  <a:gd name="T43" fmla="*/ 1 h 1461"/>
                  <a:gd name="T44" fmla="*/ 0 w 2915"/>
                  <a:gd name="T45" fmla="*/ 1 h 1461"/>
                  <a:gd name="T46" fmla="*/ 0 w 2915"/>
                  <a:gd name="T47" fmla="*/ 1 h 1461"/>
                  <a:gd name="T48" fmla="*/ 0 w 2915"/>
                  <a:gd name="T49" fmla="*/ 1 h 1461"/>
                  <a:gd name="T50" fmla="*/ 0 w 2915"/>
                  <a:gd name="T51" fmla="*/ 1 h 1461"/>
                  <a:gd name="T52" fmla="*/ 0 w 2915"/>
                  <a:gd name="T53" fmla="*/ 1 h 1461"/>
                  <a:gd name="T54" fmla="*/ 0 w 2915"/>
                  <a:gd name="T55" fmla="*/ 1 h 1461"/>
                  <a:gd name="T56" fmla="*/ 0 w 2915"/>
                  <a:gd name="T57" fmla="*/ 1 h 1461"/>
                  <a:gd name="T58" fmla="*/ 0 w 2915"/>
                  <a:gd name="T59" fmla="*/ 1 h 1461"/>
                  <a:gd name="T60" fmla="*/ 0 w 2915"/>
                  <a:gd name="T61" fmla="*/ 1 h 1461"/>
                  <a:gd name="T62" fmla="*/ 0 w 2915"/>
                  <a:gd name="T63" fmla="*/ 1 h 1461"/>
                  <a:gd name="T64" fmla="*/ 0 w 2915"/>
                  <a:gd name="T65" fmla="*/ 1 h 1461"/>
                  <a:gd name="T66" fmla="*/ 0 w 2915"/>
                  <a:gd name="T67" fmla="*/ 1 h 1461"/>
                  <a:gd name="T68" fmla="*/ 0 w 2915"/>
                  <a:gd name="T69" fmla="*/ 1 h 1461"/>
                  <a:gd name="T70" fmla="*/ 0 w 2915"/>
                  <a:gd name="T71" fmla="*/ 1 h 1461"/>
                  <a:gd name="T72" fmla="*/ 0 w 2915"/>
                  <a:gd name="T73" fmla="*/ 1 h 1461"/>
                  <a:gd name="T74" fmla="*/ 0 w 2915"/>
                  <a:gd name="T75" fmla="*/ 1 h 1461"/>
                  <a:gd name="T76" fmla="*/ 0 w 2915"/>
                  <a:gd name="T77" fmla="*/ 1 h 1461"/>
                  <a:gd name="T78" fmla="*/ 0 w 2915"/>
                  <a:gd name="T79" fmla="*/ 1 h 1461"/>
                  <a:gd name="T80" fmla="*/ 0 w 2915"/>
                  <a:gd name="T81" fmla="*/ 1 h 1461"/>
                  <a:gd name="T82" fmla="*/ 0 w 2915"/>
                  <a:gd name="T83" fmla="*/ 1 h 1461"/>
                  <a:gd name="T84" fmla="*/ 0 w 2915"/>
                  <a:gd name="T85" fmla="*/ 1 h 1461"/>
                  <a:gd name="T86" fmla="*/ 0 w 2915"/>
                  <a:gd name="T87" fmla="*/ 1 h 1461"/>
                  <a:gd name="T88" fmla="*/ 0 w 2915"/>
                  <a:gd name="T89" fmla="*/ 1 h 1461"/>
                  <a:gd name="T90" fmla="*/ 0 w 2915"/>
                  <a:gd name="T91" fmla="*/ 1 h 1461"/>
                  <a:gd name="T92" fmla="*/ 0 w 2915"/>
                  <a:gd name="T93" fmla="*/ 1 h 1461"/>
                  <a:gd name="T94" fmla="*/ 0 w 2915"/>
                  <a:gd name="T95" fmla="*/ 1 h 1461"/>
                  <a:gd name="T96" fmla="*/ 0 w 2915"/>
                  <a:gd name="T97" fmla="*/ 1 h 1461"/>
                  <a:gd name="T98" fmla="*/ 0 w 2915"/>
                  <a:gd name="T99" fmla="*/ 1 h 1461"/>
                  <a:gd name="T100" fmla="*/ 0 w 2915"/>
                  <a:gd name="T101" fmla="*/ 1 h 1461"/>
                  <a:gd name="T102" fmla="*/ 0 w 2915"/>
                  <a:gd name="T103" fmla="*/ 1 h 1461"/>
                  <a:gd name="T104" fmla="*/ 0 w 2915"/>
                  <a:gd name="T105" fmla="*/ 1 h 1461"/>
                  <a:gd name="T106" fmla="*/ 0 w 2915"/>
                  <a:gd name="T107" fmla="*/ 1 h 1461"/>
                  <a:gd name="T108" fmla="*/ 0 w 2915"/>
                  <a:gd name="T109" fmla="*/ 1 h 1461"/>
                  <a:gd name="T110" fmla="*/ 0 w 2915"/>
                  <a:gd name="T111" fmla="*/ 1 h 1461"/>
                  <a:gd name="T112" fmla="*/ 0 w 2915"/>
                  <a:gd name="T113" fmla="*/ 1 h 1461"/>
                  <a:gd name="T114" fmla="*/ 0 w 2915"/>
                  <a:gd name="T115" fmla="*/ 1 h 1461"/>
                  <a:gd name="T116" fmla="*/ 0 w 2915"/>
                  <a:gd name="T117" fmla="*/ 1 h 1461"/>
                  <a:gd name="T118" fmla="*/ 0 w 2915"/>
                  <a:gd name="T119" fmla="*/ 1 h 1461"/>
                  <a:gd name="T120" fmla="*/ 0 w 2915"/>
                  <a:gd name="T121" fmla="*/ 1 h 1461"/>
                  <a:gd name="T122" fmla="*/ 0 w 2915"/>
                  <a:gd name="T123" fmla="*/ 1 h 14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915"/>
                  <a:gd name="T187" fmla="*/ 0 h 1461"/>
                  <a:gd name="T188" fmla="*/ 2915 w 2915"/>
                  <a:gd name="T189" fmla="*/ 1461 h 14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915" h="1461">
                    <a:moveTo>
                      <a:pt x="0" y="0"/>
                    </a:moveTo>
                    <a:lnTo>
                      <a:pt x="0" y="7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44"/>
                    </a:lnTo>
                    <a:lnTo>
                      <a:pt x="4" y="54"/>
                    </a:lnTo>
                    <a:lnTo>
                      <a:pt x="6" y="63"/>
                    </a:lnTo>
                    <a:lnTo>
                      <a:pt x="8" y="73"/>
                    </a:lnTo>
                    <a:lnTo>
                      <a:pt x="10" y="80"/>
                    </a:lnTo>
                    <a:lnTo>
                      <a:pt x="14" y="90"/>
                    </a:lnTo>
                    <a:lnTo>
                      <a:pt x="16" y="100"/>
                    </a:lnTo>
                    <a:lnTo>
                      <a:pt x="19" y="107"/>
                    </a:lnTo>
                    <a:lnTo>
                      <a:pt x="23" y="117"/>
                    </a:lnTo>
                    <a:lnTo>
                      <a:pt x="27" y="125"/>
                    </a:lnTo>
                    <a:lnTo>
                      <a:pt x="31" y="134"/>
                    </a:lnTo>
                    <a:lnTo>
                      <a:pt x="35" y="142"/>
                    </a:lnTo>
                    <a:lnTo>
                      <a:pt x="39" y="151"/>
                    </a:lnTo>
                    <a:lnTo>
                      <a:pt x="44" y="159"/>
                    </a:lnTo>
                    <a:lnTo>
                      <a:pt x="48" y="169"/>
                    </a:lnTo>
                    <a:lnTo>
                      <a:pt x="54" y="176"/>
                    </a:lnTo>
                    <a:lnTo>
                      <a:pt x="60" y="184"/>
                    </a:lnTo>
                    <a:lnTo>
                      <a:pt x="65" y="194"/>
                    </a:lnTo>
                    <a:lnTo>
                      <a:pt x="71" y="201"/>
                    </a:lnTo>
                    <a:lnTo>
                      <a:pt x="79" y="209"/>
                    </a:lnTo>
                    <a:lnTo>
                      <a:pt x="85" y="217"/>
                    </a:lnTo>
                    <a:lnTo>
                      <a:pt x="92" y="224"/>
                    </a:lnTo>
                    <a:lnTo>
                      <a:pt x="100" y="232"/>
                    </a:lnTo>
                    <a:lnTo>
                      <a:pt x="108" y="240"/>
                    </a:lnTo>
                    <a:lnTo>
                      <a:pt x="115" y="248"/>
                    </a:lnTo>
                    <a:lnTo>
                      <a:pt x="123" y="255"/>
                    </a:lnTo>
                    <a:lnTo>
                      <a:pt x="131" y="261"/>
                    </a:lnTo>
                    <a:lnTo>
                      <a:pt x="138" y="269"/>
                    </a:lnTo>
                    <a:lnTo>
                      <a:pt x="148" y="274"/>
                    </a:lnTo>
                    <a:lnTo>
                      <a:pt x="158" y="282"/>
                    </a:lnTo>
                    <a:lnTo>
                      <a:pt x="165" y="288"/>
                    </a:lnTo>
                    <a:lnTo>
                      <a:pt x="175" y="296"/>
                    </a:lnTo>
                    <a:lnTo>
                      <a:pt x="185" y="301"/>
                    </a:lnTo>
                    <a:lnTo>
                      <a:pt x="196" y="307"/>
                    </a:lnTo>
                    <a:lnTo>
                      <a:pt x="206" y="313"/>
                    </a:lnTo>
                    <a:lnTo>
                      <a:pt x="215" y="319"/>
                    </a:lnTo>
                    <a:lnTo>
                      <a:pt x="227" y="324"/>
                    </a:lnTo>
                    <a:lnTo>
                      <a:pt x="236" y="330"/>
                    </a:lnTo>
                    <a:lnTo>
                      <a:pt x="248" y="336"/>
                    </a:lnTo>
                    <a:lnTo>
                      <a:pt x="259" y="340"/>
                    </a:lnTo>
                    <a:lnTo>
                      <a:pt x="271" y="345"/>
                    </a:lnTo>
                    <a:lnTo>
                      <a:pt x="282" y="349"/>
                    </a:lnTo>
                    <a:lnTo>
                      <a:pt x="294" y="353"/>
                    </a:lnTo>
                    <a:lnTo>
                      <a:pt x="305" y="359"/>
                    </a:lnTo>
                    <a:lnTo>
                      <a:pt x="319" y="363"/>
                    </a:lnTo>
                    <a:lnTo>
                      <a:pt x="330" y="367"/>
                    </a:lnTo>
                    <a:lnTo>
                      <a:pt x="344" y="370"/>
                    </a:lnTo>
                    <a:lnTo>
                      <a:pt x="355" y="374"/>
                    </a:lnTo>
                    <a:lnTo>
                      <a:pt x="369" y="376"/>
                    </a:lnTo>
                    <a:lnTo>
                      <a:pt x="382" y="380"/>
                    </a:lnTo>
                    <a:lnTo>
                      <a:pt x="396" y="382"/>
                    </a:lnTo>
                    <a:lnTo>
                      <a:pt x="409" y="386"/>
                    </a:lnTo>
                    <a:lnTo>
                      <a:pt x="423" y="388"/>
                    </a:lnTo>
                    <a:lnTo>
                      <a:pt x="436" y="390"/>
                    </a:lnTo>
                    <a:lnTo>
                      <a:pt x="449" y="392"/>
                    </a:lnTo>
                    <a:lnTo>
                      <a:pt x="463" y="393"/>
                    </a:lnTo>
                    <a:lnTo>
                      <a:pt x="478" y="395"/>
                    </a:lnTo>
                    <a:lnTo>
                      <a:pt x="492" y="397"/>
                    </a:lnTo>
                    <a:lnTo>
                      <a:pt x="507" y="397"/>
                    </a:lnTo>
                    <a:lnTo>
                      <a:pt x="520" y="399"/>
                    </a:lnTo>
                    <a:lnTo>
                      <a:pt x="536" y="399"/>
                    </a:lnTo>
                    <a:lnTo>
                      <a:pt x="549" y="399"/>
                    </a:lnTo>
                    <a:lnTo>
                      <a:pt x="565" y="401"/>
                    </a:lnTo>
                    <a:lnTo>
                      <a:pt x="580" y="401"/>
                    </a:lnTo>
                    <a:lnTo>
                      <a:pt x="595" y="399"/>
                    </a:lnTo>
                    <a:lnTo>
                      <a:pt x="611" y="399"/>
                    </a:lnTo>
                    <a:lnTo>
                      <a:pt x="626" y="399"/>
                    </a:lnTo>
                    <a:lnTo>
                      <a:pt x="641" y="397"/>
                    </a:lnTo>
                    <a:lnTo>
                      <a:pt x="657" y="397"/>
                    </a:lnTo>
                    <a:lnTo>
                      <a:pt x="672" y="395"/>
                    </a:lnTo>
                    <a:lnTo>
                      <a:pt x="688" y="393"/>
                    </a:lnTo>
                    <a:lnTo>
                      <a:pt x="703" y="392"/>
                    </a:lnTo>
                    <a:lnTo>
                      <a:pt x="718" y="390"/>
                    </a:lnTo>
                    <a:lnTo>
                      <a:pt x="736" y="388"/>
                    </a:lnTo>
                    <a:lnTo>
                      <a:pt x="751" y="384"/>
                    </a:lnTo>
                    <a:lnTo>
                      <a:pt x="766" y="382"/>
                    </a:lnTo>
                    <a:lnTo>
                      <a:pt x="782" y="378"/>
                    </a:lnTo>
                    <a:lnTo>
                      <a:pt x="799" y="374"/>
                    </a:lnTo>
                    <a:lnTo>
                      <a:pt x="814" y="370"/>
                    </a:lnTo>
                    <a:lnTo>
                      <a:pt x="830" y="367"/>
                    </a:lnTo>
                    <a:lnTo>
                      <a:pt x="847" y="363"/>
                    </a:lnTo>
                    <a:lnTo>
                      <a:pt x="862" y="359"/>
                    </a:lnTo>
                    <a:lnTo>
                      <a:pt x="880" y="353"/>
                    </a:lnTo>
                    <a:lnTo>
                      <a:pt x="895" y="349"/>
                    </a:lnTo>
                    <a:lnTo>
                      <a:pt x="910" y="344"/>
                    </a:lnTo>
                    <a:lnTo>
                      <a:pt x="928" y="338"/>
                    </a:lnTo>
                    <a:lnTo>
                      <a:pt x="943" y="332"/>
                    </a:lnTo>
                    <a:lnTo>
                      <a:pt x="958" y="326"/>
                    </a:lnTo>
                    <a:lnTo>
                      <a:pt x="976" y="320"/>
                    </a:lnTo>
                    <a:lnTo>
                      <a:pt x="991" y="315"/>
                    </a:lnTo>
                    <a:lnTo>
                      <a:pt x="1008" y="307"/>
                    </a:lnTo>
                    <a:lnTo>
                      <a:pt x="1024" y="301"/>
                    </a:lnTo>
                    <a:lnTo>
                      <a:pt x="1039" y="294"/>
                    </a:lnTo>
                    <a:lnTo>
                      <a:pt x="1054" y="286"/>
                    </a:lnTo>
                    <a:lnTo>
                      <a:pt x="1072" y="280"/>
                    </a:lnTo>
                    <a:lnTo>
                      <a:pt x="1087" y="272"/>
                    </a:lnTo>
                    <a:lnTo>
                      <a:pt x="1102" y="263"/>
                    </a:lnTo>
                    <a:lnTo>
                      <a:pt x="1118" y="255"/>
                    </a:lnTo>
                    <a:lnTo>
                      <a:pt x="1133" y="248"/>
                    </a:lnTo>
                    <a:lnTo>
                      <a:pt x="1150" y="238"/>
                    </a:lnTo>
                    <a:lnTo>
                      <a:pt x="1166" y="230"/>
                    </a:lnTo>
                    <a:lnTo>
                      <a:pt x="1181" y="221"/>
                    </a:lnTo>
                    <a:lnTo>
                      <a:pt x="1196" y="211"/>
                    </a:lnTo>
                    <a:lnTo>
                      <a:pt x="1212" y="201"/>
                    </a:lnTo>
                    <a:lnTo>
                      <a:pt x="1227" y="192"/>
                    </a:lnTo>
                    <a:lnTo>
                      <a:pt x="1240" y="182"/>
                    </a:lnTo>
                    <a:lnTo>
                      <a:pt x="1256" y="171"/>
                    </a:lnTo>
                    <a:lnTo>
                      <a:pt x="1271" y="161"/>
                    </a:lnTo>
                    <a:lnTo>
                      <a:pt x="1287" y="150"/>
                    </a:lnTo>
                    <a:lnTo>
                      <a:pt x="1300" y="140"/>
                    </a:lnTo>
                    <a:lnTo>
                      <a:pt x="1315" y="128"/>
                    </a:lnTo>
                    <a:lnTo>
                      <a:pt x="1329" y="117"/>
                    </a:lnTo>
                    <a:lnTo>
                      <a:pt x="1344" y="105"/>
                    </a:lnTo>
                    <a:lnTo>
                      <a:pt x="1358" y="94"/>
                    </a:lnTo>
                    <a:lnTo>
                      <a:pt x="1371" y="82"/>
                    </a:lnTo>
                    <a:lnTo>
                      <a:pt x="1386" y="71"/>
                    </a:lnTo>
                    <a:lnTo>
                      <a:pt x="1400" y="59"/>
                    </a:lnTo>
                    <a:lnTo>
                      <a:pt x="1413" y="46"/>
                    </a:lnTo>
                    <a:lnTo>
                      <a:pt x="1427" y="34"/>
                    </a:lnTo>
                    <a:lnTo>
                      <a:pt x="1440" y="21"/>
                    </a:lnTo>
                    <a:lnTo>
                      <a:pt x="1452" y="9"/>
                    </a:lnTo>
                    <a:lnTo>
                      <a:pt x="1450" y="11"/>
                    </a:lnTo>
                    <a:lnTo>
                      <a:pt x="1436" y="25"/>
                    </a:lnTo>
                    <a:lnTo>
                      <a:pt x="1425" y="38"/>
                    </a:lnTo>
                    <a:lnTo>
                      <a:pt x="1411" y="52"/>
                    </a:lnTo>
                    <a:lnTo>
                      <a:pt x="1400" y="65"/>
                    </a:lnTo>
                    <a:lnTo>
                      <a:pt x="1386" y="78"/>
                    </a:lnTo>
                    <a:lnTo>
                      <a:pt x="1375" y="94"/>
                    </a:lnTo>
                    <a:lnTo>
                      <a:pt x="1363" y="107"/>
                    </a:lnTo>
                    <a:lnTo>
                      <a:pt x="1352" y="121"/>
                    </a:lnTo>
                    <a:lnTo>
                      <a:pt x="1340" y="136"/>
                    </a:lnTo>
                    <a:lnTo>
                      <a:pt x="1329" y="150"/>
                    </a:lnTo>
                    <a:lnTo>
                      <a:pt x="1319" y="165"/>
                    </a:lnTo>
                    <a:lnTo>
                      <a:pt x="1308" y="178"/>
                    </a:lnTo>
                    <a:lnTo>
                      <a:pt x="1298" y="194"/>
                    </a:lnTo>
                    <a:lnTo>
                      <a:pt x="1287" y="209"/>
                    </a:lnTo>
                    <a:lnTo>
                      <a:pt x="1277" y="224"/>
                    </a:lnTo>
                    <a:lnTo>
                      <a:pt x="1267" y="238"/>
                    </a:lnTo>
                    <a:lnTo>
                      <a:pt x="1258" y="253"/>
                    </a:lnTo>
                    <a:lnTo>
                      <a:pt x="1248" y="269"/>
                    </a:lnTo>
                    <a:lnTo>
                      <a:pt x="1239" y="284"/>
                    </a:lnTo>
                    <a:lnTo>
                      <a:pt x="1229" y="299"/>
                    </a:lnTo>
                    <a:lnTo>
                      <a:pt x="1221" y="315"/>
                    </a:lnTo>
                    <a:lnTo>
                      <a:pt x="1212" y="332"/>
                    </a:lnTo>
                    <a:lnTo>
                      <a:pt x="1204" y="347"/>
                    </a:lnTo>
                    <a:lnTo>
                      <a:pt x="1196" y="363"/>
                    </a:lnTo>
                    <a:lnTo>
                      <a:pt x="1187" y="378"/>
                    </a:lnTo>
                    <a:lnTo>
                      <a:pt x="1179" y="393"/>
                    </a:lnTo>
                    <a:lnTo>
                      <a:pt x="1173" y="411"/>
                    </a:lnTo>
                    <a:lnTo>
                      <a:pt x="1166" y="426"/>
                    </a:lnTo>
                    <a:lnTo>
                      <a:pt x="1158" y="442"/>
                    </a:lnTo>
                    <a:lnTo>
                      <a:pt x="1152" y="459"/>
                    </a:lnTo>
                    <a:lnTo>
                      <a:pt x="1144" y="474"/>
                    </a:lnTo>
                    <a:lnTo>
                      <a:pt x="1139" y="490"/>
                    </a:lnTo>
                    <a:lnTo>
                      <a:pt x="1133" y="507"/>
                    </a:lnTo>
                    <a:lnTo>
                      <a:pt x="1127" y="522"/>
                    </a:lnTo>
                    <a:lnTo>
                      <a:pt x="1121" y="538"/>
                    </a:lnTo>
                    <a:lnTo>
                      <a:pt x="1116" y="555"/>
                    </a:lnTo>
                    <a:lnTo>
                      <a:pt x="1112" y="570"/>
                    </a:lnTo>
                    <a:lnTo>
                      <a:pt x="1106" y="587"/>
                    </a:lnTo>
                    <a:lnTo>
                      <a:pt x="1102" y="603"/>
                    </a:lnTo>
                    <a:lnTo>
                      <a:pt x="1096" y="618"/>
                    </a:lnTo>
                    <a:lnTo>
                      <a:pt x="1093" y="636"/>
                    </a:lnTo>
                    <a:lnTo>
                      <a:pt x="1089" y="651"/>
                    </a:lnTo>
                    <a:lnTo>
                      <a:pt x="1085" y="666"/>
                    </a:lnTo>
                    <a:lnTo>
                      <a:pt x="1083" y="684"/>
                    </a:lnTo>
                    <a:lnTo>
                      <a:pt x="1079" y="699"/>
                    </a:lnTo>
                    <a:lnTo>
                      <a:pt x="1075" y="714"/>
                    </a:lnTo>
                    <a:lnTo>
                      <a:pt x="1073" y="730"/>
                    </a:lnTo>
                    <a:lnTo>
                      <a:pt x="1072" y="747"/>
                    </a:lnTo>
                    <a:lnTo>
                      <a:pt x="1070" y="762"/>
                    </a:lnTo>
                    <a:lnTo>
                      <a:pt x="1068" y="778"/>
                    </a:lnTo>
                    <a:lnTo>
                      <a:pt x="1066" y="793"/>
                    </a:lnTo>
                    <a:lnTo>
                      <a:pt x="1064" y="808"/>
                    </a:lnTo>
                    <a:lnTo>
                      <a:pt x="1064" y="824"/>
                    </a:lnTo>
                    <a:lnTo>
                      <a:pt x="1062" y="839"/>
                    </a:lnTo>
                    <a:lnTo>
                      <a:pt x="1062" y="854"/>
                    </a:lnTo>
                    <a:lnTo>
                      <a:pt x="1062" y="870"/>
                    </a:lnTo>
                    <a:lnTo>
                      <a:pt x="1060" y="885"/>
                    </a:lnTo>
                    <a:lnTo>
                      <a:pt x="1060" y="901"/>
                    </a:lnTo>
                    <a:lnTo>
                      <a:pt x="1062" y="914"/>
                    </a:lnTo>
                    <a:lnTo>
                      <a:pt x="1062" y="929"/>
                    </a:lnTo>
                    <a:lnTo>
                      <a:pt x="1062" y="945"/>
                    </a:lnTo>
                    <a:lnTo>
                      <a:pt x="1064" y="958"/>
                    </a:lnTo>
                    <a:lnTo>
                      <a:pt x="1064" y="974"/>
                    </a:lnTo>
                    <a:lnTo>
                      <a:pt x="1066" y="987"/>
                    </a:lnTo>
                    <a:lnTo>
                      <a:pt x="1068" y="1002"/>
                    </a:lnTo>
                    <a:lnTo>
                      <a:pt x="1070" y="1016"/>
                    </a:lnTo>
                    <a:lnTo>
                      <a:pt x="1072" y="1029"/>
                    </a:lnTo>
                    <a:lnTo>
                      <a:pt x="1073" y="1043"/>
                    </a:lnTo>
                    <a:lnTo>
                      <a:pt x="1075" y="1056"/>
                    </a:lnTo>
                    <a:lnTo>
                      <a:pt x="1079" y="1070"/>
                    </a:lnTo>
                    <a:lnTo>
                      <a:pt x="1081" y="1083"/>
                    </a:lnTo>
                    <a:lnTo>
                      <a:pt x="1085" y="1097"/>
                    </a:lnTo>
                    <a:lnTo>
                      <a:pt x="1089" y="1108"/>
                    </a:lnTo>
                    <a:lnTo>
                      <a:pt x="1093" y="1121"/>
                    </a:lnTo>
                    <a:lnTo>
                      <a:pt x="1096" y="1135"/>
                    </a:lnTo>
                    <a:lnTo>
                      <a:pt x="1100" y="1146"/>
                    </a:lnTo>
                    <a:lnTo>
                      <a:pt x="1104" y="1158"/>
                    </a:lnTo>
                    <a:lnTo>
                      <a:pt x="1108" y="1171"/>
                    </a:lnTo>
                    <a:lnTo>
                      <a:pt x="1112" y="1183"/>
                    </a:lnTo>
                    <a:lnTo>
                      <a:pt x="1118" y="1194"/>
                    </a:lnTo>
                    <a:lnTo>
                      <a:pt x="1121" y="1206"/>
                    </a:lnTo>
                    <a:lnTo>
                      <a:pt x="1127" y="1216"/>
                    </a:lnTo>
                    <a:lnTo>
                      <a:pt x="1133" y="1227"/>
                    </a:lnTo>
                    <a:lnTo>
                      <a:pt x="1139" y="1239"/>
                    </a:lnTo>
                    <a:lnTo>
                      <a:pt x="1144" y="1248"/>
                    </a:lnTo>
                    <a:lnTo>
                      <a:pt x="1150" y="1260"/>
                    </a:lnTo>
                    <a:lnTo>
                      <a:pt x="1156" y="1269"/>
                    </a:lnTo>
                    <a:lnTo>
                      <a:pt x="1162" y="1279"/>
                    </a:lnTo>
                    <a:lnTo>
                      <a:pt x="1168" y="1289"/>
                    </a:lnTo>
                    <a:lnTo>
                      <a:pt x="1175" y="1298"/>
                    </a:lnTo>
                    <a:lnTo>
                      <a:pt x="1181" y="1308"/>
                    </a:lnTo>
                    <a:lnTo>
                      <a:pt x="1187" y="1315"/>
                    </a:lnTo>
                    <a:lnTo>
                      <a:pt x="1194" y="1325"/>
                    </a:lnTo>
                    <a:lnTo>
                      <a:pt x="1202" y="1333"/>
                    </a:lnTo>
                    <a:lnTo>
                      <a:pt x="1208" y="1340"/>
                    </a:lnTo>
                    <a:lnTo>
                      <a:pt x="1216" y="1348"/>
                    </a:lnTo>
                    <a:lnTo>
                      <a:pt x="1223" y="1356"/>
                    </a:lnTo>
                    <a:lnTo>
                      <a:pt x="1231" y="1363"/>
                    </a:lnTo>
                    <a:lnTo>
                      <a:pt x="1239" y="1371"/>
                    </a:lnTo>
                    <a:lnTo>
                      <a:pt x="1246" y="1379"/>
                    </a:lnTo>
                    <a:lnTo>
                      <a:pt x="1254" y="1385"/>
                    </a:lnTo>
                    <a:lnTo>
                      <a:pt x="1262" y="1390"/>
                    </a:lnTo>
                    <a:lnTo>
                      <a:pt x="1269" y="1398"/>
                    </a:lnTo>
                    <a:lnTo>
                      <a:pt x="1279" y="1404"/>
                    </a:lnTo>
                    <a:lnTo>
                      <a:pt x="1287" y="1410"/>
                    </a:lnTo>
                    <a:lnTo>
                      <a:pt x="1294" y="1413"/>
                    </a:lnTo>
                    <a:lnTo>
                      <a:pt x="1304" y="1419"/>
                    </a:lnTo>
                    <a:lnTo>
                      <a:pt x="1312" y="1423"/>
                    </a:lnTo>
                    <a:lnTo>
                      <a:pt x="1321" y="1429"/>
                    </a:lnTo>
                    <a:lnTo>
                      <a:pt x="1329" y="1433"/>
                    </a:lnTo>
                    <a:lnTo>
                      <a:pt x="1338" y="1436"/>
                    </a:lnTo>
                    <a:lnTo>
                      <a:pt x="1346" y="1440"/>
                    </a:lnTo>
                    <a:lnTo>
                      <a:pt x="1356" y="1444"/>
                    </a:lnTo>
                    <a:lnTo>
                      <a:pt x="1365" y="1446"/>
                    </a:lnTo>
                    <a:lnTo>
                      <a:pt x="1373" y="1450"/>
                    </a:lnTo>
                    <a:lnTo>
                      <a:pt x="1383" y="1452"/>
                    </a:lnTo>
                    <a:lnTo>
                      <a:pt x="1392" y="1454"/>
                    </a:lnTo>
                    <a:lnTo>
                      <a:pt x="1400" y="1456"/>
                    </a:lnTo>
                    <a:lnTo>
                      <a:pt x="1409" y="1458"/>
                    </a:lnTo>
                    <a:lnTo>
                      <a:pt x="1419" y="1460"/>
                    </a:lnTo>
                    <a:lnTo>
                      <a:pt x="1427" y="1460"/>
                    </a:lnTo>
                    <a:lnTo>
                      <a:pt x="1436" y="1461"/>
                    </a:lnTo>
                    <a:lnTo>
                      <a:pt x="1446" y="1461"/>
                    </a:lnTo>
                    <a:lnTo>
                      <a:pt x="1456" y="1461"/>
                    </a:lnTo>
                    <a:lnTo>
                      <a:pt x="1465" y="1461"/>
                    </a:lnTo>
                    <a:lnTo>
                      <a:pt x="1473" y="1461"/>
                    </a:lnTo>
                    <a:lnTo>
                      <a:pt x="1482" y="1461"/>
                    </a:lnTo>
                    <a:lnTo>
                      <a:pt x="1492" y="1460"/>
                    </a:lnTo>
                    <a:lnTo>
                      <a:pt x="1502" y="1458"/>
                    </a:lnTo>
                    <a:lnTo>
                      <a:pt x="1509" y="1458"/>
                    </a:lnTo>
                    <a:lnTo>
                      <a:pt x="1519" y="1456"/>
                    </a:lnTo>
                    <a:lnTo>
                      <a:pt x="1528" y="1454"/>
                    </a:lnTo>
                    <a:lnTo>
                      <a:pt x="1538" y="1450"/>
                    </a:lnTo>
                    <a:lnTo>
                      <a:pt x="1546" y="1448"/>
                    </a:lnTo>
                    <a:lnTo>
                      <a:pt x="1555" y="1444"/>
                    </a:lnTo>
                    <a:lnTo>
                      <a:pt x="1563" y="1442"/>
                    </a:lnTo>
                    <a:lnTo>
                      <a:pt x="1573" y="1438"/>
                    </a:lnTo>
                    <a:lnTo>
                      <a:pt x="1582" y="1435"/>
                    </a:lnTo>
                    <a:lnTo>
                      <a:pt x="1590" y="1431"/>
                    </a:lnTo>
                    <a:lnTo>
                      <a:pt x="1599" y="1427"/>
                    </a:lnTo>
                    <a:lnTo>
                      <a:pt x="1607" y="1421"/>
                    </a:lnTo>
                    <a:lnTo>
                      <a:pt x="1615" y="1417"/>
                    </a:lnTo>
                    <a:lnTo>
                      <a:pt x="1624" y="1412"/>
                    </a:lnTo>
                    <a:lnTo>
                      <a:pt x="1632" y="1406"/>
                    </a:lnTo>
                    <a:lnTo>
                      <a:pt x="1640" y="1400"/>
                    </a:lnTo>
                    <a:lnTo>
                      <a:pt x="1649" y="1394"/>
                    </a:lnTo>
                    <a:lnTo>
                      <a:pt x="1657" y="1388"/>
                    </a:lnTo>
                    <a:lnTo>
                      <a:pt x="1665" y="1381"/>
                    </a:lnTo>
                    <a:lnTo>
                      <a:pt x="1672" y="1375"/>
                    </a:lnTo>
                    <a:lnTo>
                      <a:pt x="1680" y="1367"/>
                    </a:lnTo>
                    <a:lnTo>
                      <a:pt x="1688" y="1360"/>
                    </a:lnTo>
                    <a:lnTo>
                      <a:pt x="1695" y="1352"/>
                    </a:lnTo>
                    <a:lnTo>
                      <a:pt x="1703" y="1344"/>
                    </a:lnTo>
                    <a:lnTo>
                      <a:pt x="1709" y="1337"/>
                    </a:lnTo>
                    <a:lnTo>
                      <a:pt x="1717" y="1329"/>
                    </a:lnTo>
                    <a:lnTo>
                      <a:pt x="1724" y="1319"/>
                    </a:lnTo>
                    <a:lnTo>
                      <a:pt x="1730" y="1312"/>
                    </a:lnTo>
                    <a:lnTo>
                      <a:pt x="1738" y="1302"/>
                    </a:lnTo>
                    <a:lnTo>
                      <a:pt x="1743" y="1292"/>
                    </a:lnTo>
                    <a:lnTo>
                      <a:pt x="1749" y="1283"/>
                    </a:lnTo>
                    <a:lnTo>
                      <a:pt x="1757" y="1273"/>
                    </a:lnTo>
                    <a:lnTo>
                      <a:pt x="1763" y="1264"/>
                    </a:lnTo>
                    <a:lnTo>
                      <a:pt x="1768" y="1254"/>
                    </a:lnTo>
                    <a:lnTo>
                      <a:pt x="1774" y="1242"/>
                    </a:lnTo>
                    <a:lnTo>
                      <a:pt x="1780" y="1233"/>
                    </a:lnTo>
                    <a:lnTo>
                      <a:pt x="1784" y="1221"/>
                    </a:lnTo>
                    <a:lnTo>
                      <a:pt x="1790" y="1212"/>
                    </a:lnTo>
                    <a:lnTo>
                      <a:pt x="1795" y="1200"/>
                    </a:lnTo>
                    <a:lnTo>
                      <a:pt x="1799" y="1189"/>
                    </a:lnTo>
                    <a:lnTo>
                      <a:pt x="1805" y="1177"/>
                    </a:lnTo>
                    <a:lnTo>
                      <a:pt x="1809" y="1164"/>
                    </a:lnTo>
                    <a:lnTo>
                      <a:pt x="1813" y="1152"/>
                    </a:lnTo>
                    <a:lnTo>
                      <a:pt x="1816" y="1141"/>
                    </a:lnTo>
                    <a:lnTo>
                      <a:pt x="1820" y="1127"/>
                    </a:lnTo>
                    <a:lnTo>
                      <a:pt x="1824" y="1116"/>
                    </a:lnTo>
                    <a:lnTo>
                      <a:pt x="1828" y="1102"/>
                    </a:lnTo>
                    <a:lnTo>
                      <a:pt x="1832" y="1089"/>
                    </a:lnTo>
                    <a:lnTo>
                      <a:pt x="1834" y="1077"/>
                    </a:lnTo>
                    <a:lnTo>
                      <a:pt x="1838" y="1064"/>
                    </a:lnTo>
                    <a:lnTo>
                      <a:pt x="1839" y="1050"/>
                    </a:lnTo>
                    <a:lnTo>
                      <a:pt x="1841" y="1037"/>
                    </a:lnTo>
                    <a:lnTo>
                      <a:pt x="1845" y="1022"/>
                    </a:lnTo>
                    <a:lnTo>
                      <a:pt x="1847" y="1008"/>
                    </a:lnTo>
                    <a:lnTo>
                      <a:pt x="1849" y="995"/>
                    </a:lnTo>
                    <a:lnTo>
                      <a:pt x="1849" y="981"/>
                    </a:lnTo>
                    <a:lnTo>
                      <a:pt x="1851" y="966"/>
                    </a:lnTo>
                    <a:lnTo>
                      <a:pt x="1853" y="952"/>
                    </a:lnTo>
                    <a:lnTo>
                      <a:pt x="1853" y="937"/>
                    </a:lnTo>
                    <a:lnTo>
                      <a:pt x="1853" y="922"/>
                    </a:lnTo>
                    <a:lnTo>
                      <a:pt x="1855" y="908"/>
                    </a:lnTo>
                    <a:lnTo>
                      <a:pt x="1855" y="893"/>
                    </a:lnTo>
                    <a:lnTo>
                      <a:pt x="1855" y="878"/>
                    </a:lnTo>
                    <a:lnTo>
                      <a:pt x="1853" y="862"/>
                    </a:lnTo>
                    <a:lnTo>
                      <a:pt x="1853" y="847"/>
                    </a:lnTo>
                    <a:lnTo>
                      <a:pt x="1853" y="831"/>
                    </a:lnTo>
                    <a:lnTo>
                      <a:pt x="1851" y="816"/>
                    </a:lnTo>
                    <a:lnTo>
                      <a:pt x="1849" y="801"/>
                    </a:lnTo>
                    <a:lnTo>
                      <a:pt x="1849" y="785"/>
                    </a:lnTo>
                    <a:lnTo>
                      <a:pt x="1847" y="770"/>
                    </a:lnTo>
                    <a:lnTo>
                      <a:pt x="1845" y="755"/>
                    </a:lnTo>
                    <a:lnTo>
                      <a:pt x="1843" y="739"/>
                    </a:lnTo>
                    <a:lnTo>
                      <a:pt x="1839" y="722"/>
                    </a:lnTo>
                    <a:lnTo>
                      <a:pt x="1838" y="707"/>
                    </a:lnTo>
                    <a:lnTo>
                      <a:pt x="1834" y="691"/>
                    </a:lnTo>
                    <a:lnTo>
                      <a:pt x="1832" y="676"/>
                    </a:lnTo>
                    <a:lnTo>
                      <a:pt x="1828" y="659"/>
                    </a:lnTo>
                    <a:lnTo>
                      <a:pt x="1824" y="643"/>
                    </a:lnTo>
                    <a:lnTo>
                      <a:pt x="1820" y="628"/>
                    </a:lnTo>
                    <a:lnTo>
                      <a:pt x="1816" y="611"/>
                    </a:lnTo>
                    <a:lnTo>
                      <a:pt x="1811" y="595"/>
                    </a:lnTo>
                    <a:lnTo>
                      <a:pt x="1807" y="578"/>
                    </a:lnTo>
                    <a:lnTo>
                      <a:pt x="1801" y="563"/>
                    </a:lnTo>
                    <a:lnTo>
                      <a:pt x="1795" y="547"/>
                    </a:lnTo>
                    <a:lnTo>
                      <a:pt x="1791" y="530"/>
                    </a:lnTo>
                    <a:lnTo>
                      <a:pt x="1786" y="514"/>
                    </a:lnTo>
                    <a:lnTo>
                      <a:pt x="1780" y="497"/>
                    </a:lnTo>
                    <a:lnTo>
                      <a:pt x="1772" y="482"/>
                    </a:lnTo>
                    <a:lnTo>
                      <a:pt x="1767" y="466"/>
                    </a:lnTo>
                    <a:lnTo>
                      <a:pt x="1761" y="449"/>
                    </a:lnTo>
                    <a:lnTo>
                      <a:pt x="1753" y="434"/>
                    </a:lnTo>
                    <a:lnTo>
                      <a:pt x="1745" y="418"/>
                    </a:lnTo>
                    <a:lnTo>
                      <a:pt x="1740" y="401"/>
                    </a:lnTo>
                    <a:lnTo>
                      <a:pt x="1732" y="386"/>
                    </a:lnTo>
                    <a:lnTo>
                      <a:pt x="1722" y="370"/>
                    </a:lnTo>
                    <a:lnTo>
                      <a:pt x="1715" y="355"/>
                    </a:lnTo>
                    <a:lnTo>
                      <a:pt x="1707" y="340"/>
                    </a:lnTo>
                    <a:lnTo>
                      <a:pt x="1699" y="322"/>
                    </a:lnTo>
                    <a:lnTo>
                      <a:pt x="1690" y="307"/>
                    </a:lnTo>
                    <a:lnTo>
                      <a:pt x="1680" y="292"/>
                    </a:lnTo>
                    <a:lnTo>
                      <a:pt x="1672" y="276"/>
                    </a:lnTo>
                    <a:lnTo>
                      <a:pt x="1663" y="261"/>
                    </a:lnTo>
                    <a:lnTo>
                      <a:pt x="1653" y="246"/>
                    </a:lnTo>
                    <a:lnTo>
                      <a:pt x="1644" y="232"/>
                    </a:lnTo>
                    <a:lnTo>
                      <a:pt x="1632" y="217"/>
                    </a:lnTo>
                    <a:lnTo>
                      <a:pt x="1623" y="201"/>
                    </a:lnTo>
                    <a:lnTo>
                      <a:pt x="1613" y="186"/>
                    </a:lnTo>
                    <a:lnTo>
                      <a:pt x="1601" y="173"/>
                    </a:lnTo>
                    <a:lnTo>
                      <a:pt x="1590" y="157"/>
                    </a:lnTo>
                    <a:lnTo>
                      <a:pt x="1580" y="142"/>
                    </a:lnTo>
                    <a:lnTo>
                      <a:pt x="1569" y="128"/>
                    </a:lnTo>
                    <a:lnTo>
                      <a:pt x="1557" y="113"/>
                    </a:lnTo>
                    <a:lnTo>
                      <a:pt x="1546" y="100"/>
                    </a:lnTo>
                    <a:lnTo>
                      <a:pt x="1534" y="86"/>
                    </a:lnTo>
                    <a:lnTo>
                      <a:pt x="1521" y="73"/>
                    </a:lnTo>
                    <a:lnTo>
                      <a:pt x="1509" y="59"/>
                    </a:lnTo>
                    <a:lnTo>
                      <a:pt x="1498" y="46"/>
                    </a:lnTo>
                    <a:lnTo>
                      <a:pt x="1484" y="32"/>
                    </a:lnTo>
                    <a:lnTo>
                      <a:pt x="1473" y="19"/>
                    </a:lnTo>
                    <a:lnTo>
                      <a:pt x="1459" y="5"/>
                    </a:lnTo>
                    <a:lnTo>
                      <a:pt x="1469" y="15"/>
                    </a:lnTo>
                    <a:lnTo>
                      <a:pt x="1482" y="29"/>
                    </a:lnTo>
                    <a:lnTo>
                      <a:pt x="1496" y="40"/>
                    </a:lnTo>
                    <a:lnTo>
                      <a:pt x="1509" y="54"/>
                    </a:lnTo>
                    <a:lnTo>
                      <a:pt x="1523" y="65"/>
                    </a:lnTo>
                    <a:lnTo>
                      <a:pt x="1536" y="77"/>
                    </a:lnTo>
                    <a:lnTo>
                      <a:pt x="1550" y="88"/>
                    </a:lnTo>
                    <a:lnTo>
                      <a:pt x="1565" y="100"/>
                    </a:lnTo>
                    <a:lnTo>
                      <a:pt x="1578" y="111"/>
                    </a:lnTo>
                    <a:lnTo>
                      <a:pt x="1594" y="123"/>
                    </a:lnTo>
                    <a:lnTo>
                      <a:pt x="1607" y="134"/>
                    </a:lnTo>
                    <a:lnTo>
                      <a:pt x="1623" y="146"/>
                    </a:lnTo>
                    <a:lnTo>
                      <a:pt x="1636" y="155"/>
                    </a:lnTo>
                    <a:lnTo>
                      <a:pt x="1651" y="167"/>
                    </a:lnTo>
                    <a:lnTo>
                      <a:pt x="1667" y="176"/>
                    </a:lnTo>
                    <a:lnTo>
                      <a:pt x="1682" y="186"/>
                    </a:lnTo>
                    <a:lnTo>
                      <a:pt x="1695" y="196"/>
                    </a:lnTo>
                    <a:lnTo>
                      <a:pt x="1711" y="205"/>
                    </a:lnTo>
                    <a:lnTo>
                      <a:pt x="1726" y="215"/>
                    </a:lnTo>
                    <a:lnTo>
                      <a:pt x="1742" y="224"/>
                    </a:lnTo>
                    <a:lnTo>
                      <a:pt x="1757" y="234"/>
                    </a:lnTo>
                    <a:lnTo>
                      <a:pt x="1772" y="242"/>
                    </a:lnTo>
                    <a:lnTo>
                      <a:pt x="1790" y="251"/>
                    </a:lnTo>
                    <a:lnTo>
                      <a:pt x="1805" y="259"/>
                    </a:lnTo>
                    <a:lnTo>
                      <a:pt x="1820" y="267"/>
                    </a:lnTo>
                    <a:lnTo>
                      <a:pt x="1836" y="276"/>
                    </a:lnTo>
                    <a:lnTo>
                      <a:pt x="1851" y="284"/>
                    </a:lnTo>
                    <a:lnTo>
                      <a:pt x="1868" y="290"/>
                    </a:lnTo>
                    <a:lnTo>
                      <a:pt x="1884" y="297"/>
                    </a:lnTo>
                    <a:lnTo>
                      <a:pt x="1899" y="305"/>
                    </a:lnTo>
                    <a:lnTo>
                      <a:pt x="1916" y="311"/>
                    </a:lnTo>
                    <a:lnTo>
                      <a:pt x="1932" y="319"/>
                    </a:lnTo>
                    <a:lnTo>
                      <a:pt x="1947" y="324"/>
                    </a:lnTo>
                    <a:lnTo>
                      <a:pt x="1964" y="330"/>
                    </a:lnTo>
                    <a:lnTo>
                      <a:pt x="1980" y="336"/>
                    </a:lnTo>
                    <a:lnTo>
                      <a:pt x="1997" y="342"/>
                    </a:lnTo>
                    <a:lnTo>
                      <a:pt x="2012" y="347"/>
                    </a:lnTo>
                    <a:lnTo>
                      <a:pt x="2028" y="351"/>
                    </a:lnTo>
                    <a:lnTo>
                      <a:pt x="2045" y="357"/>
                    </a:lnTo>
                    <a:lnTo>
                      <a:pt x="2060" y="361"/>
                    </a:lnTo>
                    <a:lnTo>
                      <a:pt x="2076" y="365"/>
                    </a:lnTo>
                    <a:lnTo>
                      <a:pt x="2093" y="369"/>
                    </a:lnTo>
                    <a:lnTo>
                      <a:pt x="2108" y="372"/>
                    </a:lnTo>
                    <a:lnTo>
                      <a:pt x="2124" y="376"/>
                    </a:lnTo>
                    <a:lnTo>
                      <a:pt x="2141" y="380"/>
                    </a:lnTo>
                    <a:lnTo>
                      <a:pt x="2156" y="382"/>
                    </a:lnTo>
                    <a:lnTo>
                      <a:pt x="2172" y="386"/>
                    </a:lnTo>
                    <a:lnTo>
                      <a:pt x="2189" y="388"/>
                    </a:lnTo>
                    <a:lnTo>
                      <a:pt x="2204" y="390"/>
                    </a:lnTo>
                    <a:lnTo>
                      <a:pt x="2220" y="392"/>
                    </a:lnTo>
                    <a:lnTo>
                      <a:pt x="2235" y="393"/>
                    </a:lnTo>
                    <a:lnTo>
                      <a:pt x="2250" y="395"/>
                    </a:lnTo>
                    <a:lnTo>
                      <a:pt x="2266" y="397"/>
                    </a:lnTo>
                    <a:lnTo>
                      <a:pt x="2281" y="399"/>
                    </a:lnTo>
                    <a:lnTo>
                      <a:pt x="2296" y="399"/>
                    </a:lnTo>
                    <a:lnTo>
                      <a:pt x="2312" y="399"/>
                    </a:lnTo>
                    <a:lnTo>
                      <a:pt x="2327" y="401"/>
                    </a:lnTo>
                    <a:lnTo>
                      <a:pt x="2343" y="401"/>
                    </a:lnTo>
                    <a:lnTo>
                      <a:pt x="2358" y="401"/>
                    </a:lnTo>
                    <a:lnTo>
                      <a:pt x="2371" y="399"/>
                    </a:lnTo>
                    <a:lnTo>
                      <a:pt x="2387" y="399"/>
                    </a:lnTo>
                    <a:lnTo>
                      <a:pt x="2402" y="399"/>
                    </a:lnTo>
                    <a:lnTo>
                      <a:pt x="2415" y="397"/>
                    </a:lnTo>
                    <a:lnTo>
                      <a:pt x="2431" y="397"/>
                    </a:lnTo>
                    <a:lnTo>
                      <a:pt x="2444" y="395"/>
                    </a:lnTo>
                    <a:lnTo>
                      <a:pt x="2458" y="393"/>
                    </a:lnTo>
                    <a:lnTo>
                      <a:pt x="2473" y="392"/>
                    </a:lnTo>
                    <a:lnTo>
                      <a:pt x="2487" y="390"/>
                    </a:lnTo>
                    <a:lnTo>
                      <a:pt x="2500" y="388"/>
                    </a:lnTo>
                    <a:lnTo>
                      <a:pt x="2513" y="384"/>
                    </a:lnTo>
                    <a:lnTo>
                      <a:pt x="2527" y="382"/>
                    </a:lnTo>
                    <a:lnTo>
                      <a:pt x="2540" y="378"/>
                    </a:lnTo>
                    <a:lnTo>
                      <a:pt x="2552" y="376"/>
                    </a:lnTo>
                    <a:lnTo>
                      <a:pt x="2565" y="372"/>
                    </a:lnTo>
                    <a:lnTo>
                      <a:pt x="2579" y="369"/>
                    </a:lnTo>
                    <a:lnTo>
                      <a:pt x="2590" y="365"/>
                    </a:lnTo>
                    <a:lnTo>
                      <a:pt x="2604" y="361"/>
                    </a:lnTo>
                    <a:lnTo>
                      <a:pt x="2615" y="357"/>
                    </a:lnTo>
                    <a:lnTo>
                      <a:pt x="2627" y="351"/>
                    </a:lnTo>
                    <a:lnTo>
                      <a:pt x="2638" y="347"/>
                    </a:lnTo>
                    <a:lnTo>
                      <a:pt x="2650" y="342"/>
                    </a:lnTo>
                    <a:lnTo>
                      <a:pt x="2661" y="338"/>
                    </a:lnTo>
                    <a:lnTo>
                      <a:pt x="2673" y="332"/>
                    </a:lnTo>
                    <a:lnTo>
                      <a:pt x="2684" y="326"/>
                    </a:lnTo>
                    <a:lnTo>
                      <a:pt x="2694" y="322"/>
                    </a:lnTo>
                    <a:lnTo>
                      <a:pt x="2705" y="317"/>
                    </a:lnTo>
                    <a:lnTo>
                      <a:pt x="2715" y="311"/>
                    </a:lnTo>
                    <a:lnTo>
                      <a:pt x="2725" y="303"/>
                    </a:lnTo>
                    <a:lnTo>
                      <a:pt x="2734" y="297"/>
                    </a:lnTo>
                    <a:lnTo>
                      <a:pt x="2744" y="292"/>
                    </a:lnTo>
                    <a:lnTo>
                      <a:pt x="2753" y="286"/>
                    </a:lnTo>
                    <a:lnTo>
                      <a:pt x="2763" y="278"/>
                    </a:lnTo>
                    <a:lnTo>
                      <a:pt x="2771" y="272"/>
                    </a:lnTo>
                    <a:lnTo>
                      <a:pt x="2780" y="265"/>
                    </a:lnTo>
                    <a:lnTo>
                      <a:pt x="2788" y="257"/>
                    </a:lnTo>
                    <a:lnTo>
                      <a:pt x="2796" y="251"/>
                    </a:lnTo>
                    <a:lnTo>
                      <a:pt x="2803" y="244"/>
                    </a:lnTo>
                    <a:lnTo>
                      <a:pt x="2811" y="236"/>
                    </a:lnTo>
                    <a:lnTo>
                      <a:pt x="2819" y="228"/>
                    </a:lnTo>
                    <a:lnTo>
                      <a:pt x="2826" y="221"/>
                    </a:lnTo>
                    <a:lnTo>
                      <a:pt x="2834" y="213"/>
                    </a:lnTo>
                    <a:lnTo>
                      <a:pt x="2840" y="205"/>
                    </a:lnTo>
                    <a:lnTo>
                      <a:pt x="2846" y="198"/>
                    </a:lnTo>
                    <a:lnTo>
                      <a:pt x="2851" y="190"/>
                    </a:lnTo>
                    <a:lnTo>
                      <a:pt x="2857" y="180"/>
                    </a:lnTo>
                    <a:lnTo>
                      <a:pt x="2863" y="173"/>
                    </a:lnTo>
                    <a:lnTo>
                      <a:pt x="2869" y="165"/>
                    </a:lnTo>
                    <a:lnTo>
                      <a:pt x="2874" y="155"/>
                    </a:lnTo>
                    <a:lnTo>
                      <a:pt x="2878" y="148"/>
                    </a:lnTo>
                    <a:lnTo>
                      <a:pt x="2882" y="138"/>
                    </a:lnTo>
                    <a:lnTo>
                      <a:pt x="2886" y="130"/>
                    </a:lnTo>
                    <a:lnTo>
                      <a:pt x="2890" y="121"/>
                    </a:lnTo>
                    <a:lnTo>
                      <a:pt x="2894" y="113"/>
                    </a:lnTo>
                    <a:lnTo>
                      <a:pt x="2897" y="103"/>
                    </a:lnTo>
                    <a:lnTo>
                      <a:pt x="2901" y="94"/>
                    </a:lnTo>
                    <a:lnTo>
                      <a:pt x="2903" y="86"/>
                    </a:lnTo>
                    <a:lnTo>
                      <a:pt x="2905" y="77"/>
                    </a:lnTo>
                    <a:lnTo>
                      <a:pt x="2907" y="67"/>
                    </a:lnTo>
                    <a:lnTo>
                      <a:pt x="2909" y="59"/>
                    </a:lnTo>
                    <a:lnTo>
                      <a:pt x="2911" y="50"/>
                    </a:lnTo>
                    <a:lnTo>
                      <a:pt x="2913" y="40"/>
                    </a:lnTo>
                    <a:lnTo>
                      <a:pt x="2913" y="30"/>
                    </a:lnTo>
                    <a:lnTo>
                      <a:pt x="2915" y="23"/>
                    </a:lnTo>
                    <a:lnTo>
                      <a:pt x="2915" y="13"/>
                    </a:lnTo>
                  </a:path>
                </a:pathLst>
              </a:custGeom>
              <a:solidFill>
                <a:srgbClr val="FFFF00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" name="Line 27"/>
              <p:cNvSpPr>
                <a:spLocks noChangeShapeType="1"/>
              </p:cNvSpPr>
              <p:nvPr/>
            </p:nvSpPr>
            <p:spPr bwMode="auto">
              <a:xfrm flipV="1">
                <a:off x="3147" y="3031"/>
                <a:ext cx="1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31" name="Text Box 28"/>
            <p:cNvSpPr txBox="1">
              <a:spLocks noChangeArrowheads="1"/>
            </p:cNvSpPr>
            <p:nvPr/>
          </p:nvSpPr>
          <p:spPr bwMode="auto">
            <a:xfrm>
              <a:off x="1934" y="1272"/>
              <a:ext cx="169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4332" name="Text Box 29"/>
            <p:cNvSpPr txBox="1">
              <a:spLocks noChangeArrowheads="1"/>
            </p:cNvSpPr>
            <p:nvPr/>
          </p:nvSpPr>
          <p:spPr bwMode="auto">
            <a:xfrm>
              <a:off x="1726" y="1386"/>
              <a:ext cx="17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Times New Roman" panose="02020603050405020304" pitchFamily="18" charset="0"/>
                </a:rPr>
                <a:t>_</a:t>
              </a:r>
            </a:p>
          </p:txBody>
        </p:sp>
        <p:sp>
          <p:nvSpPr>
            <p:cNvPr id="54333" name="Text Box 30"/>
            <p:cNvSpPr txBox="1">
              <a:spLocks noChangeArrowheads="1"/>
            </p:cNvSpPr>
            <p:nvPr/>
          </p:nvSpPr>
          <p:spPr bwMode="auto">
            <a:xfrm>
              <a:off x="2163" y="1392"/>
              <a:ext cx="17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Times New Roman" panose="02020603050405020304" pitchFamily="18" charset="0"/>
                </a:rPr>
                <a:t>_	</a:t>
              </a:r>
            </a:p>
          </p:txBody>
        </p:sp>
        <p:sp>
          <p:nvSpPr>
            <p:cNvPr id="54334" name="Text Box 31"/>
            <p:cNvSpPr txBox="1">
              <a:spLocks noChangeArrowheads="1"/>
            </p:cNvSpPr>
            <p:nvPr/>
          </p:nvSpPr>
          <p:spPr bwMode="auto">
            <a:xfrm>
              <a:off x="1926" y="1664"/>
              <a:ext cx="17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54288" name="Rectangle 32"/>
          <p:cNvSpPr>
            <a:spLocks noChangeArrowheads="1"/>
          </p:cNvSpPr>
          <p:nvPr/>
        </p:nvSpPr>
        <p:spPr bwMode="auto">
          <a:xfrm>
            <a:off x="5772150" y="2738438"/>
            <a:ext cx="1600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80"/>
                </a:solidFill>
                <a:latin typeface="Comic Sans MS" panose="030F0702030302020204" pitchFamily="66" charset="0"/>
              </a:rPr>
              <a:t>“d-wave”</a:t>
            </a:r>
          </a:p>
        </p:txBody>
      </p:sp>
      <p:sp>
        <p:nvSpPr>
          <p:cNvPr id="54289" name="Rectangle 33"/>
          <p:cNvSpPr>
            <a:spLocks noChangeArrowheads="1"/>
          </p:cNvSpPr>
          <p:nvPr/>
        </p:nvSpPr>
        <p:spPr bwMode="auto">
          <a:xfrm>
            <a:off x="6216650" y="3630613"/>
            <a:ext cx="3711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Heavy Fermion superconductors</a:t>
            </a:r>
          </a:p>
        </p:txBody>
      </p:sp>
      <p:sp>
        <p:nvSpPr>
          <p:cNvPr id="54290" name="Rectangle 34"/>
          <p:cNvSpPr>
            <a:spLocks noChangeArrowheads="1"/>
          </p:cNvSpPr>
          <p:nvPr/>
        </p:nvSpPr>
        <p:spPr bwMode="auto">
          <a:xfrm>
            <a:off x="6100763" y="4090988"/>
            <a:ext cx="4343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UPt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            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T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</a:rPr>
              <a:t>cA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 = 0.50         T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</a:rPr>
              <a:t>cB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 = 0.45K</a:t>
            </a:r>
          </a:p>
        </p:txBody>
      </p:sp>
      <p:pic>
        <p:nvPicPr>
          <p:cNvPr id="54291" name="Picture 35" descr="cryst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4700588"/>
            <a:ext cx="126841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36" descr="hf_l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4735513"/>
            <a:ext cx="14970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37" descr="lo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0651" r="10112" b="7692"/>
          <a:stretch>
            <a:fillRect/>
          </a:stretch>
        </p:blipFill>
        <p:spPr bwMode="auto">
          <a:xfrm>
            <a:off x="7167563" y="4776788"/>
            <a:ext cx="1524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Line 38"/>
          <p:cNvSpPr>
            <a:spLocks noChangeShapeType="1"/>
          </p:cNvSpPr>
          <p:nvPr/>
        </p:nvSpPr>
        <p:spPr bwMode="auto">
          <a:xfrm>
            <a:off x="10063163" y="54911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Line 39"/>
          <p:cNvSpPr>
            <a:spLocks noChangeShapeType="1"/>
          </p:cNvSpPr>
          <p:nvPr/>
        </p:nvSpPr>
        <p:spPr bwMode="auto">
          <a:xfrm>
            <a:off x="9682163" y="46672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Line 40"/>
          <p:cNvSpPr>
            <a:spLocks noChangeShapeType="1"/>
          </p:cNvSpPr>
          <p:nvPr/>
        </p:nvSpPr>
        <p:spPr bwMode="auto">
          <a:xfrm flipH="1">
            <a:off x="8920163" y="5505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Line 41"/>
          <p:cNvSpPr>
            <a:spLocks noChangeShapeType="1"/>
          </p:cNvSpPr>
          <p:nvPr/>
        </p:nvSpPr>
        <p:spPr bwMode="auto">
          <a:xfrm>
            <a:off x="9682163" y="6038850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Line 42"/>
          <p:cNvSpPr>
            <a:spLocks noChangeShapeType="1"/>
          </p:cNvSpPr>
          <p:nvPr/>
        </p:nvSpPr>
        <p:spPr bwMode="auto">
          <a:xfrm flipV="1">
            <a:off x="8343900" y="55387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Line 43"/>
          <p:cNvSpPr>
            <a:spLocks noChangeShapeType="1"/>
          </p:cNvSpPr>
          <p:nvPr/>
        </p:nvSpPr>
        <p:spPr bwMode="auto">
          <a:xfrm>
            <a:off x="7934325" y="47196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Line 44"/>
          <p:cNvSpPr>
            <a:spLocks noChangeShapeType="1"/>
          </p:cNvSpPr>
          <p:nvPr/>
        </p:nvSpPr>
        <p:spPr bwMode="auto">
          <a:xfrm flipH="1">
            <a:off x="7324725" y="55578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Line 45"/>
          <p:cNvSpPr>
            <a:spLocks noChangeShapeType="1"/>
          </p:cNvSpPr>
          <p:nvPr/>
        </p:nvSpPr>
        <p:spPr bwMode="auto">
          <a:xfrm>
            <a:off x="7900988" y="56007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302" name="Picture 49" descr="115 Materials Imag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5" b="52419"/>
          <a:stretch>
            <a:fillRect/>
          </a:stretch>
        </p:blipFill>
        <p:spPr bwMode="auto">
          <a:xfrm>
            <a:off x="4759325" y="1709738"/>
            <a:ext cx="10477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303" name="Group 52"/>
          <p:cNvGrpSpPr>
            <a:grpSpLocks/>
          </p:cNvGrpSpPr>
          <p:nvPr/>
        </p:nvGrpSpPr>
        <p:grpSpPr bwMode="auto">
          <a:xfrm>
            <a:off x="2146300" y="3705225"/>
            <a:ext cx="3265488" cy="2787650"/>
            <a:chOff x="5444264" y="3653543"/>
            <a:chExt cx="3264035" cy="2787479"/>
          </a:xfrm>
        </p:grpSpPr>
        <p:pic>
          <p:nvPicPr>
            <p:cNvPr id="54325" name="Picture 2"/>
            <p:cNvPicPr>
              <a:picLocks noChangeAspect="1" noChangeArrowheads="1"/>
            </p:cNvPicPr>
            <p:nvPr/>
          </p:nvPicPr>
          <p:blipFill>
            <a:blip r:embed="rId1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75" y="4699705"/>
              <a:ext cx="1241425" cy="125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26" name="Rectangle 46"/>
            <p:cNvSpPr>
              <a:spLocks noChangeArrowheads="1"/>
            </p:cNvSpPr>
            <p:nvPr/>
          </p:nvSpPr>
          <p:spPr bwMode="auto">
            <a:xfrm>
              <a:off x="5562600" y="4058355"/>
              <a:ext cx="281940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80"/>
                  </a:solidFill>
                  <a:latin typeface="Comic Sans MS" panose="030F0702030302020204" pitchFamily="66" charset="0"/>
                </a:rPr>
                <a:t>Sr</a:t>
              </a:r>
              <a:r>
                <a:rPr lang="en-US" altLang="en-US" sz="1800" baseline="-25000">
                  <a:solidFill>
                    <a:srgbClr val="000080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altLang="en-US" sz="1800">
                  <a:solidFill>
                    <a:srgbClr val="000080"/>
                  </a:solidFill>
                  <a:latin typeface="Comic Sans MS" panose="030F0702030302020204" pitchFamily="66" charset="0"/>
                </a:rPr>
                <a:t>RuO</a:t>
              </a:r>
              <a:r>
                <a:rPr lang="en-US" altLang="en-US" sz="1800" baseline="-25000">
                  <a:solidFill>
                    <a:srgbClr val="000080"/>
                  </a:solidFill>
                  <a:latin typeface="Comic Sans MS" panose="030F0702030302020204" pitchFamily="66" charset="0"/>
                </a:rPr>
                <a:t>4          </a:t>
              </a:r>
              <a:r>
                <a:rPr lang="en-US" altLang="en-US" sz="1800">
                  <a:solidFill>
                    <a:srgbClr val="000080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n-US" sz="1800" baseline="-25000">
                  <a:solidFill>
                    <a:srgbClr val="000080"/>
                  </a:solidFill>
                  <a:latin typeface="Comic Sans MS" panose="030F0702030302020204" pitchFamily="66" charset="0"/>
                </a:rPr>
                <a:t>c</a:t>
              </a:r>
              <a:r>
                <a:rPr lang="en-US" altLang="en-US" sz="1800">
                  <a:solidFill>
                    <a:srgbClr val="000080"/>
                  </a:solidFill>
                  <a:latin typeface="Comic Sans MS" panose="030F0702030302020204" pitchFamily="66" charset="0"/>
                </a:rPr>
                <a:t> = 1.5K</a:t>
              </a:r>
            </a:p>
          </p:txBody>
        </p:sp>
        <p:sp>
          <p:nvSpPr>
            <p:cNvPr id="54327" name="Rectangle 47"/>
            <p:cNvSpPr>
              <a:spLocks noChangeArrowheads="1"/>
            </p:cNvSpPr>
            <p:nvPr/>
          </p:nvSpPr>
          <p:spPr bwMode="auto">
            <a:xfrm>
              <a:off x="5444264" y="3653543"/>
              <a:ext cx="3264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8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Ruthenate superconductors</a:t>
              </a:r>
              <a:r>
                <a:rPr lang="en-US" altLang="en-US" sz="1800" b="1" baseline="-25000">
                  <a:solidFill>
                    <a:srgbClr val="008000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4328" name="Rectangle 48"/>
            <p:cNvSpPr>
              <a:spLocks noChangeArrowheads="1"/>
            </p:cNvSpPr>
            <p:nvPr/>
          </p:nvSpPr>
          <p:spPr bwMode="auto">
            <a:xfrm>
              <a:off x="7305675" y="5933191"/>
              <a:ext cx="906463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80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altLang="en-US" sz="1800" baseline="-25000">
                  <a:solidFill>
                    <a:srgbClr val="000080"/>
                  </a:solidFill>
                  <a:latin typeface="Comic Sans MS" panose="030F0702030302020204" pitchFamily="66" charset="0"/>
                </a:rPr>
                <a:t>x</a:t>
              </a:r>
              <a:r>
                <a:rPr lang="en-US" altLang="en-US" sz="1800">
                  <a:solidFill>
                    <a:srgbClr val="000080"/>
                  </a:solidFill>
                  <a:latin typeface="Comic Sans MS" panose="030F0702030302020204" pitchFamily="66" charset="0"/>
                </a:rPr>
                <a:t>+ip</a:t>
              </a:r>
              <a:r>
                <a:rPr lang="en-US" altLang="en-US" sz="1800" baseline="-25000">
                  <a:solidFill>
                    <a:srgbClr val="000080"/>
                  </a:solidFill>
                  <a:latin typeface="Comic Sans MS" panose="030F0702030302020204" pitchFamily="66" charset="0"/>
                </a:rPr>
                <a:t>y</a:t>
              </a:r>
            </a:p>
          </p:txBody>
        </p:sp>
        <p:graphicFrame>
          <p:nvGraphicFramePr>
            <p:cNvPr id="54329" name="Object 52"/>
            <p:cNvGraphicFramePr>
              <a:graphicFrameLocks noChangeAspect="1"/>
            </p:cNvGraphicFramePr>
            <p:nvPr/>
          </p:nvGraphicFramePr>
          <p:xfrm>
            <a:off x="5848350" y="4712405"/>
            <a:ext cx="889000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9" name="CorelPhotoPaint.Image.7" r:id="rId13" imgW="2104762" imgH="3428571" progId="CorelPhotoPaint.Image.7">
                    <p:embed/>
                  </p:oleObj>
                </mc:Choice>
                <mc:Fallback>
                  <p:oleObj name="CorelPhotoPaint.Image.7" r:id="rId13" imgW="2104762" imgH="3428571" progId="CorelPhotoPaint.Image.7">
                    <p:embed/>
                    <p:pic>
                      <p:nvPicPr>
                        <p:cNvPr id="54329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8350" y="4712405"/>
                          <a:ext cx="889000" cy="137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304" name="Rectangle 53"/>
          <p:cNvSpPr>
            <a:spLocks noChangeArrowheads="1"/>
          </p:cNvSpPr>
          <p:nvPr/>
        </p:nvSpPr>
        <p:spPr bwMode="auto">
          <a:xfrm>
            <a:off x="7243763" y="6370638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(k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</a:rPr>
              <a:t>x</a:t>
            </a:r>
            <a:r>
              <a:rPr lang="en-US" altLang="en-US" sz="1800" baseline="30000">
                <a:solidFill>
                  <a:srgbClr val="00008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-k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</a:rPr>
              <a:t>y</a:t>
            </a:r>
            <a:r>
              <a:rPr lang="en-US" altLang="en-US" sz="1800" baseline="30000">
                <a:solidFill>
                  <a:srgbClr val="00008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) k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</a:rPr>
              <a:t>z</a:t>
            </a:r>
            <a:endParaRPr lang="en-US" altLang="en-US" sz="1800">
              <a:solidFill>
                <a:srgbClr val="00008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05" name="Rectangle 54"/>
          <p:cNvSpPr>
            <a:spLocks noChangeArrowheads="1"/>
          </p:cNvSpPr>
          <p:nvPr/>
        </p:nvSpPr>
        <p:spPr bwMode="auto">
          <a:xfrm>
            <a:off x="8996363" y="635635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(k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</a:rPr>
              <a:t>x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+ ik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</a:rPr>
              <a:t>y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)</a:t>
            </a:r>
            <a:r>
              <a:rPr lang="en-US" altLang="en-US" sz="1800" baseline="30000">
                <a:solidFill>
                  <a:srgbClr val="00008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 k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</a:rPr>
              <a:t>z</a:t>
            </a:r>
            <a:endParaRPr lang="en-US" altLang="en-US" sz="1800">
              <a:solidFill>
                <a:srgbClr val="00008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06" name="Rectangle 1"/>
          <p:cNvSpPr>
            <a:spLocks noChangeArrowheads="1"/>
          </p:cNvSpPr>
          <p:nvPr/>
        </p:nvSpPr>
        <p:spPr bwMode="auto">
          <a:xfrm>
            <a:off x="8804275" y="1439863"/>
            <a:ext cx="1222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T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 = 11.6K</a:t>
            </a:r>
          </a:p>
        </p:txBody>
      </p:sp>
      <p:grpSp>
        <p:nvGrpSpPr>
          <p:cNvPr id="54307" name="Group 23"/>
          <p:cNvGrpSpPr>
            <a:grpSpLocks/>
          </p:cNvGrpSpPr>
          <p:nvPr/>
        </p:nvGrpSpPr>
        <p:grpSpPr bwMode="auto">
          <a:xfrm>
            <a:off x="2981325" y="1600200"/>
            <a:ext cx="1143000" cy="1104900"/>
            <a:chOff x="1680" y="1272"/>
            <a:chExt cx="720" cy="696"/>
          </a:xfrm>
        </p:grpSpPr>
        <p:grpSp>
          <p:nvGrpSpPr>
            <p:cNvPr id="54317" name="Group 24"/>
            <p:cNvGrpSpPr>
              <a:grpSpLocks/>
            </p:cNvGrpSpPr>
            <p:nvPr/>
          </p:nvGrpSpPr>
          <p:grpSpPr bwMode="auto">
            <a:xfrm>
              <a:off x="1680" y="1308"/>
              <a:ext cx="720" cy="660"/>
              <a:chOff x="1690" y="2302"/>
              <a:chExt cx="1458" cy="1458"/>
            </a:xfrm>
          </p:grpSpPr>
          <p:sp>
            <p:nvSpPr>
              <p:cNvPr id="54322" name="Freeform 25"/>
              <p:cNvSpPr>
                <a:spLocks/>
              </p:cNvSpPr>
              <p:nvPr/>
            </p:nvSpPr>
            <p:spPr bwMode="auto">
              <a:xfrm>
                <a:off x="1690" y="2302"/>
                <a:ext cx="1457" cy="729"/>
              </a:xfrm>
              <a:custGeom>
                <a:avLst/>
                <a:gdLst>
                  <a:gd name="T0" fmla="*/ 0 w 2915"/>
                  <a:gd name="T1" fmla="*/ 1 h 1458"/>
                  <a:gd name="T2" fmla="*/ 0 w 2915"/>
                  <a:gd name="T3" fmla="*/ 1 h 1458"/>
                  <a:gd name="T4" fmla="*/ 0 w 2915"/>
                  <a:gd name="T5" fmla="*/ 1 h 1458"/>
                  <a:gd name="T6" fmla="*/ 0 w 2915"/>
                  <a:gd name="T7" fmla="*/ 1 h 1458"/>
                  <a:gd name="T8" fmla="*/ 0 w 2915"/>
                  <a:gd name="T9" fmla="*/ 1 h 1458"/>
                  <a:gd name="T10" fmla="*/ 0 w 2915"/>
                  <a:gd name="T11" fmla="*/ 1 h 1458"/>
                  <a:gd name="T12" fmla="*/ 0 w 2915"/>
                  <a:gd name="T13" fmla="*/ 1 h 1458"/>
                  <a:gd name="T14" fmla="*/ 0 w 2915"/>
                  <a:gd name="T15" fmla="*/ 1 h 1458"/>
                  <a:gd name="T16" fmla="*/ 0 w 2915"/>
                  <a:gd name="T17" fmla="*/ 1 h 1458"/>
                  <a:gd name="T18" fmla="*/ 0 w 2915"/>
                  <a:gd name="T19" fmla="*/ 1 h 1458"/>
                  <a:gd name="T20" fmla="*/ 0 w 2915"/>
                  <a:gd name="T21" fmla="*/ 1 h 1458"/>
                  <a:gd name="T22" fmla="*/ 0 w 2915"/>
                  <a:gd name="T23" fmla="*/ 1 h 1458"/>
                  <a:gd name="T24" fmla="*/ 0 w 2915"/>
                  <a:gd name="T25" fmla="*/ 1 h 1458"/>
                  <a:gd name="T26" fmla="*/ 0 w 2915"/>
                  <a:gd name="T27" fmla="*/ 1 h 1458"/>
                  <a:gd name="T28" fmla="*/ 0 w 2915"/>
                  <a:gd name="T29" fmla="*/ 1 h 1458"/>
                  <a:gd name="T30" fmla="*/ 0 w 2915"/>
                  <a:gd name="T31" fmla="*/ 1 h 1458"/>
                  <a:gd name="T32" fmla="*/ 0 w 2915"/>
                  <a:gd name="T33" fmla="*/ 1 h 1458"/>
                  <a:gd name="T34" fmla="*/ 0 w 2915"/>
                  <a:gd name="T35" fmla="*/ 1 h 1458"/>
                  <a:gd name="T36" fmla="*/ 0 w 2915"/>
                  <a:gd name="T37" fmla="*/ 1 h 1458"/>
                  <a:gd name="T38" fmla="*/ 0 w 2915"/>
                  <a:gd name="T39" fmla="*/ 1 h 1458"/>
                  <a:gd name="T40" fmla="*/ 0 w 2915"/>
                  <a:gd name="T41" fmla="*/ 1 h 1458"/>
                  <a:gd name="T42" fmla="*/ 0 w 2915"/>
                  <a:gd name="T43" fmla="*/ 1 h 1458"/>
                  <a:gd name="T44" fmla="*/ 0 w 2915"/>
                  <a:gd name="T45" fmla="*/ 1 h 1458"/>
                  <a:gd name="T46" fmla="*/ 0 w 2915"/>
                  <a:gd name="T47" fmla="*/ 1 h 1458"/>
                  <a:gd name="T48" fmla="*/ 0 w 2915"/>
                  <a:gd name="T49" fmla="*/ 1 h 1458"/>
                  <a:gd name="T50" fmla="*/ 0 w 2915"/>
                  <a:gd name="T51" fmla="*/ 1 h 1458"/>
                  <a:gd name="T52" fmla="*/ 0 w 2915"/>
                  <a:gd name="T53" fmla="*/ 1 h 1458"/>
                  <a:gd name="T54" fmla="*/ 0 w 2915"/>
                  <a:gd name="T55" fmla="*/ 1 h 1458"/>
                  <a:gd name="T56" fmla="*/ 0 w 2915"/>
                  <a:gd name="T57" fmla="*/ 1 h 1458"/>
                  <a:gd name="T58" fmla="*/ 0 w 2915"/>
                  <a:gd name="T59" fmla="*/ 1 h 1458"/>
                  <a:gd name="T60" fmla="*/ 0 w 2915"/>
                  <a:gd name="T61" fmla="*/ 0 h 1458"/>
                  <a:gd name="T62" fmla="*/ 0 w 2915"/>
                  <a:gd name="T63" fmla="*/ 1 h 1458"/>
                  <a:gd name="T64" fmla="*/ 0 w 2915"/>
                  <a:gd name="T65" fmla="*/ 1 h 1458"/>
                  <a:gd name="T66" fmla="*/ 0 w 2915"/>
                  <a:gd name="T67" fmla="*/ 1 h 1458"/>
                  <a:gd name="T68" fmla="*/ 0 w 2915"/>
                  <a:gd name="T69" fmla="*/ 1 h 1458"/>
                  <a:gd name="T70" fmla="*/ 0 w 2915"/>
                  <a:gd name="T71" fmla="*/ 1 h 1458"/>
                  <a:gd name="T72" fmla="*/ 0 w 2915"/>
                  <a:gd name="T73" fmla="*/ 1 h 1458"/>
                  <a:gd name="T74" fmla="*/ 0 w 2915"/>
                  <a:gd name="T75" fmla="*/ 1 h 1458"/>
                  <a:gd name="T76" fmla="*/ 0 w 2915"/>
                  <a:gd name="T77" fmla="*/ 1 h 1458"/>
                  <a:gd name="T78" fmla="*/ 0 w 2915"/>
                  <a:gd name="T79" fmla="*/ 1 h 1458"/>
                  <a:gd name="T80" fmla="*/ 0 w 2915"/>
                  <a:gd name="T81" fmla="*/ 1 h 1458"/>
                  <a:gd name="T82" fmla="*/ 0 w 2915"/>
                  <a:gd name="T83" fmla="*/ 1 h 1458"/>
                  <a:gd name="T84" fmla="*/ 0 w 2915"/>
                  <a:gd name="T85" fmla="*/ 1 h 1458"/>
                  <a:gd name="T86" fmla="*/ 0 w 2915"/>
                  <a:gd name="T87" fmla="*/ 1 h 1458"/>
                  <a:gd name="T88" fmla="*/ 0 w 2915"/>
                  <a:gd name="T89" fmla="*/ 1 h 1458"/>
                  <a:gd name="T90" fmla="*/ 0 w 2915"/>
                  <a:gd name="T91" fmla="*/ 1 h 1458"/>
                  <a:gd name="T92" fmla="*/ 0 w 2915"/>
                  <a:gd name="T93" fmla="*/ 1 h 1458"/>
                  <a:gd name="T94" fmla="*/ 0 w 2915"/>
                  <a:gd name="T95" fmla="*/ 1 h 1458"/>
                  <a:gd name="T96" fmla="*/ 0 w 2915"/>
                  <a:gd name="T97" fmla="*/ 1 h 1458"/>
                  <a:gd name="T98" fmla="*/ 0 w 2915"/>
                  <a:gd name="T99" fmla="*/ 1 h 1458"/>
                  <a:gd name="T100" fmla="*/ 0 w 2915"/>
                  <a:gd name="T101" fmla="*/ 1 h 1458"/>
                  <a:gd name="T102" fmla="*/ 0 w 2915"/>
                  <a:gd name="T103" fmla="*/ 1 h 1458"/>
                  <a:gd name="T104" fmla="*/ 0 w 2915"/>
                  <a:gd name="T105" fmla="*/ 1 h 1458"/>
                  <a:gd name="T106" fmla="*/ 0 w 2915"/>
                  <a:gd name="T107" fmla="*/ 1 h 1458"/>
                  <a:gd name="T108" fmla="*/ 0 w 2915"/>
                  <a:gd name="T109" fmla="*/ 1 h 1458"/>
                  <a:gd name="T110" fmla="*/ 0 w 2915"/>
                  <a:gd name="T111" fmla="*/ 1 h 1458"/>
                  <a:gd name="T112" fmla="*/ 0 w 2915"/>
                  <a:gd name="T113" fmla="*/ 1 h 1458"/>
                  <a:gd name="T114" fmla="*/ 0 w 2915"/>
                  <a:gd name="T115" fmla="*/ 1 h 1458"/>
                  <a:gd name="T116" fmla="*/ 0 w 2915"/>
                  <a:gd name="T117" fmla="*/ 1 h 1458"/>
                  <a:gd name="T118" fmla="*/ 0 w 2915"/>
                  <a:gd name="T119" fmla="*/ 1 h 1458"/>
                  <a:gd name="T120" fmla="*/ 0 w 2915"/>
                  <a:gd name="T121" fmla="*/ 1 h 1458"/>
                  <a:gd name="T122" fmla="*/ 0 w 2915"/>
                  <a:gd name="T123" fmla="*/ 1 h 14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915"/>
                  <a:gd name="T187" fmla="*/ 0 h 1458"/>
                  <a:gd name="T188" fmla="*/ 2915 w 2915"/>
                  <a:gd name="T189" fmla="*/ 1458 h 14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915" h="1458">
                    <a:moveTo>
                      <a:pt x="2915" y="1458"/>
                    </a:moveTo>
                    <a:lnTo>
                      <a:pt x="2915" y="1448"/>
                    </a:lnTo>
                    <a:lnTo>
                      <a:pt x="2915" y="1438"/>
                    </a:lnTo>
                    <a:lnTo>
                      <a:pt x="2913" y="1431"/>
                    </a:lnTo>
                    <a:lnTo>
                      <a:pt x="2913" y="1421"/>
                    </a:lnTo>
                    <a:lnTo>
                      <a:pt x="2911" y="1411"/>
                    </a:lnTo>
                    <a:lnTo>
                      <a:pt x="2909" y="1402"/>
                    </a:lnTo>
                    <a:lnTo>
                      <a:pt x="2907" y="1394"/>
                    </a:lnTo>
                    <a:lnTo>
                      <a:pt x="2905" y="1385"/>
                    </a:lnTo>
                    <a:lnTo>
                      <a:pt x="2903" y="1375"/>
                    </a:lnTo>
                    <a:lnTo>
                      <a:pt x="2901" y="1367"/>
                    </a:lnTo>
                    <a:lnTo>
                      <a:pt x="2897" y="1358"/>
                    </a:lnTo>
                    <a:lnTo>
                      <a:pt x="2894" y="1348"/>
                    </a:lnTo>
                    <a:lnTo>
                      <a:pt x="2890" y="1340"/>
                    </a:lnTo>
                    <a:lnTo>
                      <a:pt x="2886" y="1331"/>
                    </a:lnTo>
                    <a:lnTo>
                      <a:pt x="2882" y="1323"/>
                    </a:lnTo>
                    <a:lnTo>
                      <a:pt x="2878" y="1314"/>
                    </a:lnTo>
                    <a:lnTo>
                      <a:pt x="2874" y="1306"/>
                    </a:lnTo>
                    <a:lnTo>
                      <a:pt x="2869" y="1296"/>
                    </a:lnTo>
                    <a:lnTo>
                      <a:pt x="2863" y="1289"/>
                    </a:lnTo>
                    <a:lnTo>
                      <a:pt x="2857" y="1281"/>
                    </a:lnTo>
                    <a:lnTo>
                      <a:pt x="2851" y="1271"/>
                    </a:lnTo>
                    <a:lnTo>
                      <a:pt x="2846" y="1264"/>
                    </a:lnTo>
                    <a:lnTo>
                      <a:pt x="2840" y="1256"/>
                    </a:lnTo>
                    <a:lnTo>
                      <a:pt x="2834" y="1248"/>
                    </a:lnTo>
                    <a:lnTo>
                      <a:pt x="2826" y="1241"/>
                    </a:lnTo>
                    <a:lnTo>
                      <a:pt x="2819" y="1233"/>
                    </a:lnTo>
                    <a:lnTo>
                      <a:pt x="2811" y="1225"/>
                    </a:lnTo>
                    <a:lnTo>
                      <a:pt x="2803" y="1217"/>
                    </a:lnTo>
                    <a:lnTo>
                      <a:pt x="2796" y="1210"/>
                    </a:lnTo>
                    <a:lnTo>
                      <a:pt x="2788" y="1204"/>
                    </a:lnTo>
                    <a:lnTo>
                      <a:pt x="2780" y="1196"/>
                    </a:lnTo>
                    <a:lnTo>
                      <a:pt x="2771" y="1189"/>
                    </a:lnTo>
                    <a:lnTo>
                      <a:pt x="2763" y="1183"/>
                    </a:lnTo>
                    <a:lnTo>
                      <a:pt x="2753" y="1175"/>
                    </a:lnTo>
                    <a:lnTo>
                      <a:pt x="2744" y="1169"/>
                    </a:lnTo>
                    <a:lnTo>
                      <a:pt x="2734" y="1164"/>
                    </a:lnTo>
                    <a:lnTo>
                      <a:pt x="2725" y="1158"/>
                    </a:lnTo>
                    <a:lnTo>
                      <a:pt x="2715" y="1150"/>
                    </a:lnTo>
                    <a:lnTo>
                      <a:pt x="2705" y="1144"/>
                    </a:lnTo>
                    <a:lnTo>
                      <a:pt x="2694" y="1139"/>
                    </a:lnTo>
                    <a:lnTo>
                      <a:pt x="2684" y="1135"/>
                    </a:lnTo>
                    <a:lnTo>
                      <a:pt x="2673" y="1129"/>
                    </a:lnTo>
                    <a:lnTo>
                      <a:pt x="2661" y="1123"/>
                    </a:lnTo>
                    <a:lnTo>
                      <a:pt x="2650" y="1120"/>
                    </a:lnTo>
                    <a:lnTo>
                      <a:pt x="2638" y="1114"/>
                    </a:lnTo>
                    <a:lnTo>
                      <a:pt x="2627" y="1110"/>
                    </a:lnTo>
                    <a:lnTo>
                      <a:pt x="2615" y="1104"/>
                    </a:lnTo>
                    <a:lnTo>
                      <a:pt x="2604" y="1100"/>
                    </a:lnTo>
                    <a:lnTo>
                      <a:pt x="2590" y="1096"/>
                    </a:lnTo>
                    <a:lnTo>
                      <a:pt x="2579" y="1093"/>
                    </a:lnTo>
                    <a:lnTo>
                      <a:pt x="2565" y="1089"/>
                    </a:lnTo>
                    <a:lnTo>
                      <a:pt x="2552" y="1085"/>
                    </a:lnTo>
                    <a:lnTo>
                      <a:pt x="2540" y="1083"/>
                    </a:lnTo>
                    <a:lnTo>
                      <a:pt x="2527" y="1079"/>
                    </a:lnTo>
                    <a:lnTo>
                      <a:pt x="2513" y="1077"/>
                    </a:lnTo>
                    <a:lnTo>
                      <a:pt x="2500" y="1073"/>
                    </a:lnTo>
                    <a:lnTo>
                      <a:pt x="2487" y="1071"/>
                    </a:lnTo>
                    <a:lnTo>
                      <a:pt x="2473" y="1070"/>
                    </a:lnTo>
                    <a:lnTo>
                      <a:pt x="2458" y="1068"/>
                    </a:lnTo>
                    <a:lnTo>
                      <a:pt x="2444" y="1066"/>
                    </a:lnTo>
                    <a:lnTo>
                      <a:pt x="2431" y="1064"/>
                    </a:lnTo>
                    <a:lnTo>
                      <a:pt x="2415" y="1064"/>
                    </a:lnTo>
                    <a:lnTo>
                      <a:pt x="2402" y="1062"/>
                    </a:lnTo>
                    <a:lnTo>
                      <a:pt x="2387" y="1062"/>
                    </a:lnTo>
                    <a:lnTo>
                      <a:pt x="2371" y="1062"/>
                    </a:lnTo>
                    <a:lnTo>
                      <a:pt x="2358" y="1060"/>
                    </a:lnTo>
                    <a:lnTo>
                      <a:pt x="2343" y="1060"/>
                    </a:lnTo>
                    <a:lnTo>
                      <a:pt x="2327" y="1060"/>
                    </a:lnTo>
                    <a:lnTo>
                      <a:pt x="2312" y="1062"/>
                    </a:lnTo>
                    <a:lnTo>
                      <a:pt x="2296" y="1062"/>
                    </a:lnTo>
                    <a:lnTo>
                      <a:pt x="2281" y="1062"/>
                    </a:lnTo>
                    <a:lnTo>
                      <a:pt x="2266" y="1064"/>
                    </a:lnTo>
                    <a:lnTo>
                      <a:pt x="2250" y="1066"/>
                    </a:lnTo>
                    <a:lnTo>
                      <a:pt x="2235" y="1068"/>
                    </a:lnTo>
                    <a:lnTo>
                      <a:pt x="2220" y="1070"/>
                    </a:lnTo>
                    <a:lnTo>
                      <a:pt x="2204" y="1071"/>
                    </a:lnTo>
                    <a:lnTo>
                      <a:pt x="2189" y="1073"/>
                    </a:lnTo>
                    <a:lnTo>
                      <a:pt x="2172" y="1075"/>
                    </a:lnTo>
                    <a:lnTo>
                      <a:pt x="2156" y="1079"/>
                    </a:lnTo>
                    <a:lnTo>
                      <a:pt x="2141" y="1081"/>
                    </a:lnTo>
                    <a:lnTo>
                      <a:pt x="2124" y="1085"/>
                    </a:lnTo>
                    <a:lnTo>
                      <a:pt x="2108" y="1089"/>
                    </a:lnTo>
                    <a:lnTo>
                      <a:pt x="2093" y="1093"/>
                    </a:lnTo>
                    <a:lnTo>
                      <a:pt x="2076" y="1096"/>
                    </a:lnTo>
                    <a:lnTo>
                      <a:pt x="2060" y="1100"/>
                    </a:lnTo>
                    <a:lnTo>
                      <a:pt x="2045" y="1104"/>
                    </a:lnTo>
                    <a:lnTo>
                      <a:pt x="2028" y="1110"/>
                    </a:lnTo>
                    <a:lnTo>
                      <a:pt x="2012" y="1114"/>
                    </a:lnTo>
                    <a:lnTo>
                      <a:pt x="1997" y="1120"/>
                    </a:lnTo>
                    <a:lnTo>
                      <a:pt x="1980" y="1125"/>
                    </a:lnTo>
                    <a:lnTo>
                      <a:pt x="1964" y="1131"/>
                    </a:lnTo>
                    <a:lnTo>
                      <a:pt x="1947" y="1137"/>
                    </a:lnTo>
                    <a:lnTo>
                      <a:pt x="1932" y="1143"/>
                    </a:lnTo>
                    <a:lnTo>
                      <a:pt x="1916" y="1150"/>
                    </a:lnTo>
                    <a:lnTo>
                      <a:pt x="1899" y="1156"/>
                    </a:lnTo>
                    <a:lnTo>
                      <a:pt x="1884" y="1164"/>
                    </a:lnTo>
                    <a:lnTo>
                      <a:pt x="1868" y="1171"/>
                    </a:lnTo>
                    <a:lnTo>
                      <a:pt x="1851" y="1177"/>
                    </a:lnTo>
                    <a:lnTo>
                      <a:pt x="1836" y="1185"/>
                    </a:lnTo>
                    <a:lnTo>
                      <a:pt x="1820" y="1194"/>
                    </a:lnTo>
                    <a:lnTo>
                      <a:pt x="1805" y="1202"/>
                    </a:lnTo>
                    <a:lnTo>
                      <a:pt x="1790" y="1210"/>
                    </a:lnTo>
                    <a:lnTo>
                      <a:pt x="1772" y="1219"/>
                    </a:lnTo>
                    <a:lnTo>
                      <a:pt x="1757" y="1227"/>
                    </a:lnTo>
                    <a:lnTo>
                      <a:pt x="1742" y="1237"/>
                    </a:lnTo>
                    <a:lnTo>
                      <a:pt x="1726" y="1246"/>
                    </a:lnTo>
                    <a:lnTo>
                      <a:pt x="1711" y="1256"/>
                    </a:lnTo>
                    <a:lnTo>
                      <a:pt x="1695" y="1265"/>
                    </a:lnTo>
                    <a:lnTo>
                      <a:pt x="1682" y="1275"/>
                    </a:lnTo>
                    <a:lnTo>
                      <a:pt x="1667" y="1285"/>
                    </a:lnTo>
                    <a:lnTo>
                      <a:pt x="1651" y="1294"/>
                    </a:lnTo>
                    <a:lnTo>
                      <a:pt x="1636" y="1306"/>
                    </a:lnTo>
                    <a:lnTo>
                      <a:pt x="1623" y="1315"/>
                    </a:lnTo>
                    <a:lnTo>
                      <a:pt x="1607" y="1327"/>
                    </a:lnTo>
                    <a:lnTo>
                      <a:pt x="1594" y="1338"/>
                    </a:lnTo>
                    <a:lnTo>
                      <a:pt x="1578" y="1350"/>
                    </a:lnTo>
                    <a:lnTo>
                      <a:pt x="1565" y="1362"/>
                    </a:lnTo>
                    <a:lnTo>
                      <a:pt x="1550" y="1373"/>
                    </a:lnTo>
                    <a:lnTo>
                      <a:pt x="1536" y="1385"/>
                    </a:lnTo>
                    <a:lnTo>
                      <a:pt x="1523" y="1396"/>
                    </a:lnTo>
                    <a:lnTo>
                      <a:pt x="1509" y="1408"/>
                    </a:lnTo>
                    <a:lnTo>
                      <a:pt x="1496" y="1421"/>
                    </a:lnTo>
                    <a:lnTo>
                      <a:pt x="1482" y="1433"/>
                    </a:lnTo>
                    <a:lnTo>
                      <a:pt x="1469" y="1446"/>
                    </a:lnTo>
                    <a:lnTo>
                      <a:pt x="1459" y="1456"/>
                    </a:lnTo>
                    <a:lnTo>
                      <a:pt x="1473" y="1442"/>
                    </a:lnTo>
                    <a:lnTo>
                      <a:pt x="1484" y="1429"/>
                    </a:lnTo>
                    <a:lnTo>
                      <a:pt x="1498" y="1415"/>
                    </a:lnTo>
                    <a:lnTo>
                      <a:pt x="1509" y="1402"/>
                    </a:lnTo>
                    <a:lnTo>
                      <a:pt x="1521" y="1388"/>
                    </a:lnTo>
                    <a:lnTo>
                      <a:pt x="1534" y="1375"/>
                    </a:lnTo>
                    <a:lnTo>
                      <a:pt x="1546" y="1362"/>
                    </a:lnTo>
                    <a:lnTo>
                      <a:pt x="1557" y="1348"/>
                    </a:lnTo>
                    <a:lnTo>
                      <a:pt x="1569" y="1333"/>
                    </a:lnTo>
                    <a:lnTo>
                      <a:pt x="1580" y="1319"/>
                    </a:lnTo>
                    <a:lnTo>
                      <a:pt x="1590" y="1304"/>
                    </a:lnTo>
                    <a:lnTo>
                      <a:pt x="1601" y="1289"/>
                    </a:lnTo>
                    <a:lnTo>
                      <a:pt x="1613" y="1275"/>
                    </a:lnTo>
                    <a:lnTo>
                      <a:pt x="1623" y="1260"/>
                    </a:lnTo>
                    <a:lnTo>
                      <a:pt x="1632" y="1244"/>
                    </a:lnTo>
                    <a:lnTo>
                      <a:pt x="1644" y="1229"/>
                    </a:lnTo>
                    <a:lnTo>
                      <a:pt x="1653" y="1216"/>
                    </a:lnTo>
                    <a:lnTo>
                      <a:pt x="1663" y="1200"/>
                    </a:lnTo>
                    <a:lnTo>
                      <a:pt x="1672" y="1185"/>
                    </a:lnTo>
                    <a:lnTo>
                      <a:pt x="1680" y="1169"/>
                    </a:lnTo>
                    <a:lnTo>
                      <a:pt x="1690" y="1154"/>
                    </a:lnTo>
                    <a:lnTo>
                      <a:pt x="1699" y="1139"/>
                    </a:lnTo>
                    <a:lnTo>
                      <a:pt x="1707" y="1121"/>
                    </a:lnTo>
                    <a:lnTo>
                      <a:pt x="1715" y="1106"/>
                    </a:lnTo>
                    <a:lnTo>
                      <a:pt x="1722" y="1091"/>
                    </a:lnTo>
                    <a:lnTo>
                      <a:pt x="1732" y="1075"/>
                    </a:lnTo>
                    <a:lnTo>
                      <a:pt x="1740" y="1060"/>
                    </a:lnTo>
                    <a:lnTo>
                      <a:pt x="1745" y="1043"/>
                    </a:lnTo>
                    <a:lnTo>
                      <a:pt x="1753" y="1027"/>
                    </a:lnTo>
                    <a:lnTo>
                      <a:pt x="1761" y="1012"/>
                    </a:lnTo>
                    <a:lnTo>
                      <a:pt x="1767" y="995"/>
                    </a:lnTo>
                    <a:lnTo>
                      <a:pt x="1772" y="979"/>
                    </a:lnTo>
                    <a:lnTo>
                      <a:pt x="1780" y="964"/>
                    </a:lnTo>
                    <a:lnTo>
                      <a:pt x="1786" y="947"/>
                    </a:lnTo>
                    <a:lnTo>
                      <a:pt x="1791" y="931"/>
                    </a:lnTo>
                    <a:lnTo>
                      <a:pt x="1795" y="914"/>
                    </a:lnTo>
                    <a:lnTo>
                      <a:pt x="1801" y="899"/>
                    </a:lnTo>
                    <a:lnTo>
                      <a:pt x="1807" y="883"/>
                    </a:lnTo>
                    <a:lnTo>
                      <a:pt x="1811" y="866"/>
                    </a:lnTo>
                    <a:lnTo>
                      <a:pt x="1816" y="851"/>
                    </a:lnTo>
                    <a:lnTo>
                      <a:pt x="1820" y="833"/>
                    </a:lnTo>
                    <a:lnTo>
                      <a:pt x="1824" y="818"/>
                    </a:lnTo>
                    <a:lnTo>
                      <a:pt x="1828" y="803"/>
                    </a:lnTo>
                    <a:lnTo>
                      <a:pt x="1832" y="785"/>
                    </a:lnTo>
                    <a:lnTo>
                      <a:pt x="1834" y="770"/>
                    </a:lnTo>
                    <a:lnTo>
                      <a:pt x="1838" y="755"/>
                    </a:lnTo>
                    <a:lnTo>
                      <a:pt x="1839" y="739"/>
                    </a:lnTo>
                    <a:lnTo>
                      <a:pt x="1843" y="722"/>
                    </a:lnTo>
                    <a:lnTo>
                      <a:pt x="1845" y="707"/>
                    </a:lnTo>
                    <a:lnTo>
                      <a:pt x="1847" y="691"/>
                    </a:lnTo>
                    <a:lnTo>
                      <a:pt x="1849" y="676"/>
                    </a:lnTo>
                    <a:lnTo>
                      <a:pt x="1849" y="660"/>
                    </a:lnTo>
                    <a:lnTo>
                      <a:pt x="1851" y="645"/>
                    </a:lnTo>
                    <a:lnTo>
                      <a:pt x="1853" y="630"/>
                    </a:lnTo>
                    <a:lnTo>
                      <a:pt x="1853" y="614"/>
                    </a:lnTo>
                    <a:lnTo>
                      <a:pt x="1853" y="599"/>
                    </a:lnTo>
                    <a:lnTo>
                      <a:pt x="1855" y="584"/>
                    </a:lnTo>
                    <a:lnTo>
                      <a:pt x="1855" y="568"/>
                    </a:lnTo>
                    <a:lnTo>
                      <a:pt x="1855" y="553"/>
                    </a:lnTo>
                    <a:lnTo>
                      <a:pt x="1853" y="539"/>
                    </a:lnTo>
                    <a:lnTo>
                      <a:pt x="1853" y="524"/>
                    </a:lnTo>
                    <a:lnTo>
                      <a:pt x="1853" y="509"/>
                    </a:lnTo>
                    <a:lnTo>
                      <a:pt x="1851" y="495"/>
                    </a:lnTo>
                    <a:lnTo>
                      <a:pt x="1849" y="480"/>
                    </a:lnTo>
                    <a:lnTo>
                      <a:pt x="1849" y="466"/>
                    </a:lnTo>
                    <a:lnTo>
                      <a:pt x="1847" y="453"/>
                    </a:lnTo>
                    <a:lnTo>
                      <a:pt x="1845" y="440"/>
                    </a:lnTo>
                    <a:lnTo>
                      <a:pt x="1841" y="424"/>
                    </a:lnTo>
                    <a:lnTo>
                      <a:pt x="1839" y="411"/>
                    </a:lnTo>
                    <a:lnTo>
                      <a:pt x="1838" y="397"/>
                    </a:lnTo>
                    <a:lnTo>
                      <a:pt x="1834" y="384"/>
                    </a:lnTo>
                    <a:lnTo>
                      <a:pt x="1832" y="372"/>
                    </a:lnTo>
                    <a:lnTo>
                      <a:pt x="1828" y="359"/>
                    </a:lnTo>
                    <a:lnTo>
                      <a:pt x="1824" y="345"/>
                    </a:lnTo>
                    <a:lnTo>
                      <a:pt x="1820" y="334"/>
                    </a:lnTo>
                    <a:lnTo>
                      <a:pt x="1816" y="320"/>
                    </a:lnTo>
                    <a:lnTo>
                      <a:pt x="1813" y="309"/>
                    </a:lnTo>
                    <a:lnTo>
                      <a:pt x="1809" y="297"/>
                    </a:lnTo>
                    <a:lnTo>
                      <a:pt x="1805" y="284"/>
                    </a:lnTo>
                    <a:lnTo>
                      <a:pt x="1799" y="272"/>
                    </a:lnTo>
                    <a:lnTo>
                      <a:pt x="1795" y="261"/>
                    </a:lnTo>
                    <a:lnTo>
                      <a:pt x="1790" y="249"/>
                    </a:lnTo>
                    <a:lnTo>
                      <a:pt x="1784" y="240"/>
                    </a:lnTo>
                    <a:lnTo>
                      <a:pt x="1780" y="228"/>
                    </a:lnTo>
                    <a:lnTo>
                      <a:pt x="1774" y="219"/>
                    </a:lnTo>
                    <a:lnTo>
                      <a:pt x="1768" y="207"/>
                    </a:lnTo>
                    <a:lnTo>
                      <a:pt x="1763" y="198"/>
                    </a:lnTo>
                    <a:lnTo>
                      <a:pt x="1757" y="188"/>
                    </a:lnTo>
                    <a:lnTo>
                      <a:pt x="1749" y="178"/>
                    </a:lnTo>
                    <a:lnTo>
                      <a:pt x="1743" y="169"/>
                    </a:lnTo>
                    <a:lnTo>
                      <a:pt x="1738" y="159"/>
                    </a:lnTo>
                    <a:lnTo>
                      <a:pt x="1730" y="150"/>
                    </a:lnTo>
                    <a:lnTo>
                      <a:pt x="1724" y="142"/>
                    </a:lnTo>
                    <a:lnTo>
                      <a:pt x="1717" y="132"/>
                    </a:lnTo>
                    <a:lnTo>
                      <a:pt x="1709" y="125"/>
                    </a:lnTo>
                    <a:lnTo>
                      <a:pt x="1703" y="117"/>
                    </a:lnTo>
                    <a:lnTo>
                      <a:pt x="1695" y="109"/>
                    </a:lnTo>
                    <a:lnTo>
                      <a:pt x="1688" y="101"/>
                    </a:lnTo>
                    <a:lnTo>
                      <a:pt x="1680" y="94"/>
                    </a:lnTo>
                    <a:lnTo>
                      <a:pt x="1672" y="86"/>
                    </a:lnTo>
                    <a:lnTo>
                      <a:pt x="1665" y="80"/>
                    </a:lnTo>
                    <a:lnTo>
                      <a:pt x="1657" y="73"/>
                    </a:lnTo>
                    <a:lnTo>
                      <a:pt x="1649" y="67"/>
                    </a:lnTo>
                    <a:lnTo>
                      <a:pt x="1640" y="61"/>
                    </a:lnTo>
                    <a:lnTo>
                      <a:pt x="1632" y="55"/>
                    </a:lnTo>
                    <a:lnTo>
                      <a:pt x="1624" y="50"/>
                    </a:lnTo>
                    <a:lnTo>
                      <a:pt x="1615" y="44"/>
                    </a:lnTo>
                    <a:lnTo>
                      <a:pt x="1607" y="40"/>
                    </a:lnTo>
                    <a:lnTo>
                      <a:pt x="1599" y="34"/>
                    </a:lnTo>
                    <a:lnTo>
                      <a:pt x="1590" y="30"/>
                    </a:lnTo>
                    <a:lnTo>
                      <a:pt x="1582" y="27"/>
                    </a:lnTo>
                    <a:lnTo>
                      <a:pt x="1573" y="23"/>
                    </a:lnTo>
                    <a:lnTo>
                      <a:pt x="1563" y="19"/>
                    </a:lnTo>
                    <a:lnTo>
                      <a:pt x="1555" y="17"/>
                    </a:lnTo>
                    <a:lnTo>
                      <a:pt x="1546" y="13"/>
                    </a:lnTo>
                    <a:lnTo>
                      <a:pt x="1538" y="11"/>
                    </a:lnTo>
                    <a:lnTo>
                      <a:pt x="1528" y="7"/>
                    </a:lnTo>
                    <a:lnTo>
                      <a:pt x="1519" y="5"/>
                    </a:lnTo>
                    <a:lnTo>
                      <a:pt x="1509" y="4"/>
                    </a:lnTo>
                    <a:lnTo>
                      <a:pt x="1502" y="4"/>
                    </a:lnTo>
                    <a:lnTo>
                      <a:pt x="1492" y="2"/>
                    </a:lnTo>
                    <a:lnTo>
                      <a:pt x="1482" y="0"/>
                    </a:lnTo>
                    <a:lnTo>
                      <a:pt x="1473" y="0"/>
                    </a:lnTo>
                    <a:lnTo>
                      <a:pt x="1465" y="0"/>
                    </a:lnTo>
                    <a:lnTo>
                      <a:pt x="1456" y="0"/>
                    </a:lnTo>
                    <a:lnTo>
                      <a:pt x="1446" y="0"/>
                    </a:lnTo>
                    <a:lnTo>
                      <a:pt x="1436" y="0"/>
                    </a:lnTo>
                    <a:lnTo>
                      <a:pt x="1427" y="2"/>
                    </a:lnTo>
                    <a:lnTo>
                      <a:pt x="1419" y="2"/>
                    </a:lnTo>
                    <a:lnTo>
                      <a:pt x="1409" y="4"/>
                    </a:lnTo>
                    <a:lnTo>
                      <a:pt x="1400" y="5"/>
                    </a:lnTo>
                    <a:lnTo>
                      <a:pt x="1392" y="7"/>
                    </a:lnTo>
                    <a:lnTo>
                      <a:pt x="1383" y="9"/>
                    </a:lnTo>
                    <a:lnTo>
                      <a:pt x="1373" y="11"/>
                    </a:lnTo>
                    <a:lnTo>
                      <a:pt x="1365" y="15"/>
                    </a:lnTo>
                    <a:lnTo>
                      <a:pt x="1356" y="17"/>
                    </a:lnTo>
                    <a:lnTo>
                      <a:pt x="1346" y="21"/>
                    </a:lnTo>
                    <a:lnTo>
                      <a:pt x="1338" y="25"/>
                    </a:lnTo>
                    <a:lnTo>
                      <a:pt x="1329" y="28"/>
                    </a:lnTo>
                    <a:lnTo>
                      <a:pt x="1321" y="32"/>
                    </a:lnTo>
                    <a:lnTo>
                      <a:pt x="1312" y="38"/>
                    </a:lnTo>
                    <a:lnTo>
                      <a:pt x="1304" y="42"/>
                    </a:lnTo>
                    <a:lnTo>
                      <a:pt x="1294" y="48"/>
                    </a:lnTo>
                    <a:lnTo>
                      <a:pt x="1287" y="52"/>
                    </a:lnTo>
                    <a:lnTo>
                      <a:pt x="1279" y="57"/>
                    </a:lnTo>
                    <a:lnTo>
                      <a:pt x="1269" y="63"/>
                    </a:lnTo>
                    <a:lnTo>
                      <a:pt x="1262" y="71"/>
                    </a:lnTo>
                    <a:lnTo>
                      <a:pt x="1254" y="77"/>
                    </a:lnTo>
                    <a:lnTo>
                      <a:pt x="1246" y="82"/>
                    </a:lnTo>
                    <a:lnTo>
                      <a:pt x="1239" y="90"/>
                    </a:lnTo>
                    <a:lnTo>
                      <a:pt x="1231" y="98"/>
                    </a:lnTo>
                    <a:lnTo>
                      <a:pt x="1223" y="105"/>
                    </a:lnTo>
                    <a:lnTo>
                      <a:pt x="1216" y="113"/>
                    </a:lnTo>
                    <a:lnTo>
                      <a:pt x="1208" y="121"/>
                    </a:lnTo>
                    <a:lnTo>
                      <a:pt x="1202" y="128"/>
                    </a:lnTo>
                    <a:lnTo>
                      <a:pt x="1194" y="136"/>
                    </a:lnTo>
                    <a:lnTo>
                      <a:pt x="1187" y="146"/>
                    </a:lnTo>
                    <a:lnTo>
                      <a:pt x="1181" y="153"/>
                    </a:lnTo>
                    <a:lnTo>
                      <a:pt x="1175" y="163"/>
                    </a:lnTo>
                    <a:lnTo>
                      <a:pt x="1168" y="173"/>
                    </a:lnTo>
                    <a:lnTo>
                      <a:pt x="1162" y="182"/>
                    </a:lnTo>
                    <a:lnTo>
                      <a:pt x="1156" y="192"/>
                    </a:lnTo>
                    <a:lnTo>
                      <a:pt x="1150" y="201"/>
                    </a:lnTo>
                    <a:lnTo>
                      <a:pt x="1144" y="213"/>
                    </a:lnTo>
                    <a:lnTo>
                      <a:pt x="1139" y="222"/>
                    </a:lnTo>
                    <a:lnTo>
                      <a:pt x="1133" y="234"/>
                    </a:lnTo>
                    <a:lnTo>
                      <a:pt x="1127" y="246"/>
                    </a:lnTo>
                    <a:lnTo>
                      <a:pt x="1121" y="255"/>
                    </a:lnTo>
                    <a:lnTo>
                      <a:pt x="1118" y="267"/>
                    </a:lnTo>
                    <a:lnTo>
                      <a:pt x="1112" y="278"/>
                    </a:lnTo>
                    <a:lnTo>
                      <a:pt x="1108" y="290"/>
                    </a:lnTo>
                    <a:lnTo>
                      <a:pt x="1104" y="303"/>
                    </a:lnTo>
                    <a:lnTo>
                      <a:pt x="1100" y="315"/>
                    </a:lnTo>
                    <a:lnTo>
                      <a:pt x="1096" y="326"/>
                    </a:lnTo>
                    <a:lnTo>
                      <a:pt x="1093" y="340"/>
                    </a:lnTo>
                    <a:lnTo>
                      <a:pt x="1089" y="353"/>
                    </a:lnTo>
                    <a:lnTo>
                      <a:pt x="1085" y="365"/>
                    </a:lnTo>
                    <a:lnTo>
                      <a:pt x="1081" y="378"/>
                    </a:lnTo>
                    <a:lnTo>
                      <a:pt x="1079" y="392"/>
                    </a:lnTo>
                    <a:lnTo>
                      <a:pt x="1075" y="405"/>
                    </a:lnTo>
                    <a:lnTo>
                      <a:pt x="1073" y="418"/>
                    </a:lnTo>
                    <a:lnTo>
                      <a:pt x="1072" y="432"/>
                    </a:lnTo>
                    <a:lnTo>
                      <a:pt x="1070" y="445"/>
                    </a:lnTo>
                    <a:lnTo>
                      <a:pt x="1068" y="459"/>
                    </a:lnTo>
                    <a:lnTo>
                      <a:pt x="1066" y="474"/>
                    </a:lnTo>
                    <a:lnTo>
                      <a:pt x="1064" y="488"/>
                    </a:lnTo>
                    <a:lnTo>
                      <a:pt x="1064" y="503"/>
                    </a:lnTo>
                    <a:lnTo>
                      <a:pt x="1062" y="516"/>
                    </a:lnTo>
                    <a:lnTo>
                      <a:pt x="1062" y="532"/>
                    </a:lnTo>
                    <a:lnTo>
                      <a:pt x="1062" y="547"/>
                    </a:lnTo>
                    <a:lnTo>
                      <a:pt x="1060" y="561"/>
                    </a:lnTo>
                    <a:lnTo>
                      <a:pt x="1060" y="576"/>
                    </a:lnTo>
                    <a:lnTo>
                      <a:pt x="1062" y="591"/>
                    </a:lnTo>
                    <a:lnTo>
                      <a:pt x="1062" y="607"/>
                    </a:lnTo>
                    <a:lnTo>
                      <a:pt x="1062" y="622"/>
                    </a:lnTo>
                    <a:lnTo>
                      <a:pt x="1064" y="637"/>
                    </a:lnTo>
                    <a:lnTo>
                      <a:pt x="1064" y="653"/>
                    </a:lnTo>
                    <a:lnTo>
                      <a:pt x="1066" y="668"/>
                    </a:lnTo>
                    <a:lnTo>
                      <a:pt x="1068" y="683"/>
                    </a:lnTo>
                    <a:lnTo>
                      <a:pt x="1070" y="699"/>
                    </a:lnTo>
                    <a:lnTo>
                      <a:pt x="1072" y="714"/>
                    </a:lnTo>
                    <a:lnTo>
                      <a:pt x="1073" y="732"/>
                    </a:lnTo>
                    <a:lnTo>
                      <a:pt x="1075" y="747"/>
                    </a:lnTo>
                    <a:lnTo>
                      <a:pt x="1079" y="762"/>
                    </a:lnTo>
                    <a:lnTo>
                      <a:pt x="1083" y="778"/>
                    </a:lnTo>
                    <a:lnTo>
                      <a:pt x="1085" y="795"/>
                    </a:lnTo>
                    <a:lnTo>
                      <a:pt x="1089" y="810"/>
                    </a:lnTo>
                    <a:lnTo>
                      <a:pt x="1093" y="826"/>
                    </a:lnTo>
                    <a:lnTo>
                      <a:pt x="1096" y="843"/>
                    </a:lnTo>
                    <a:lnTo>
                      <a:pt x="1102" y="858"/>
                    </a:lnTo>
                    <a:lnTo>
                      <a:pt x="1106" y="874"/>
                    </a:lnTo>
                    <a:lnTo>
                      <a:pt x="1112" y="891"/>
                    </a:lnTo>
                    <a:lnTo>
                      <a:pt x="1116" y="906"/>
                    </a:lnTo>
                    <a:lnTo>
                      <a:pt x="1121" y="924"/>
                    </a:lnTo>
                    <a:lnTo>
                      <a:pt x="1127" y="939"/>
                    </a:lnTo>
                    <a:lnTo>
                      <a:pt x="1133" y="954"/>
                    </a:lnTo>
                    <a:lnTo>
                      <a:pt x="1139" y="972"/>
                    </a:lnTo>
                    <a:lnTo>
                      <a:pt x="1144" y="987"/>
                    </a:lnTo>
                    <a:lnTo>
                      <a:pt x="1152" y="1002"/>
                    </a:lnTo>
                    <a:lnTo>
                      <a:pt x="1158" y="1020"/>
                    </a:lnTo>
                    <a:lnTo>
                      <a:pt x="1166" y="1035"/>
                    </a:lnTo>
                    <a:lnTo>
                      <a:pt x="1173" y="1050"/>
                    </a:lnTo>
                    <a:lnTo>
                      <a:pt x="1179" y="1068"/>
                    </a:lnTo>
                    <a:lnTo>
                      <a:pt x="1187" y="1083"/>
                    </a:lnTo>
                    <a:lnTo>
                      <a:pt x="1196" y="1098"/>
                    </a:lnTo>
                    <a:lnTo>
                      <a:pt x="1204" y="1114"/>
                    </a:lnTo>
                    <a:lnTo>
                      <a:pt x="1212" y="1129"/>
                    </a:lnTo>
                    <a:lnTo>
                      <a:pt x="1221" y="1146"/>
                    </a:lnTo>
                    <a:lnTo>
                      <a:pt x="1229" y="1162"/>
                    </a:lnTo>
                    <a:lnTo>
                      <a:pt x="1239" y="1177"/>
                    </a:lnTo>
                    <a:lnTo>
                      <a:pt x="1248" y="1192"/>
                    </a:lnTo>
                    <a:lnTo>
                      <a:pt x="1258" y="1208"/>
                    </a:lnTo>
                    <a:lnTo>
                      <a:pt x="1267" y="1223"/>
                    </a:lnTo>
                    <a:lnTo>
                      <a:pt x="1277" y="1237"/>
                    </a:lnTo>
                    <a:lnTo>
                      <a:pt x="1287" y="1252"/>
                    </a:lnTo>
                    <a:lnTo>
                      <a:pt x="1298" y="1267"/>
                    </a:lnTo>
                    <a:lnTo>
                      <a:pt x="1308" y="1283"/>
                    </a:lnTo>
                    <a:lnTo>
                      <a:pt x="1319" y="1296"/>
                    </a:lnTo>
                    <a:lnTo>
                      <a:pt x="1329" y="1312"/>
                    </a:lnTo>
                    <a:lnTo>
                      <a:pt x="1340" y="1325"/>
                    </a:lnTo>
                    <a:lnTo>
                      <a:pt x="1352" y="1340"/>
                    </a:lnTo>
                    <a:lnTo>
                      <a:pt x="1363" y="1354"/>
                    </a:lnTo>
                    <a:lnTo>
                      <a:pt x="1375" y="1367"/>
                    </a:lnTo>
                    <a:lnTo>
                      <a:pt x="1386" y="1383"/>
                    </a:lnTo>
                    <a:lnTo>
                      <a:pt x="1400" y="1396"/>
                    </a:lnTo>
                    <a:lnTo>
                      <a:pt x="1411" y="1410"/>
                    </a:lnTo>
                    <a:lnTo>
                      <a:pt x="1425" y="1423"/>
                    </a:lnTo>
                    <a:lnTo>
                      <a:pt x="1436" y="1436"/>
                    </a:lnTo>
                    <a:lnTo>
                      <a:pt x="1450" y="1450"/>
                    </a:lnTo>
                    <a:lnTo>
                      <a:pt x="1452" y="1452"/>
                    </a:lnTo>
                    <a:lnTo>
                      <a:pt x="1440" y="1440"/>
                    </a:lnTo>
                    <a:lnTo>
                      <a:pt x="1427" y="1427"/>
                    </a:lnTo>
                    <a:lnTo>
                      <a:pt x="1413" y="1415"/>
                    </a:lnTo>
                    <a:lnTo>
                      <a:pt x="1400" y="1402"/>
                    </a:lnTo>
                    <a:lnTo>
                      <a:pt x="1386" y="1390"/>
                    </a:lnTo>
                    <a:lnTo>
                      <a:pt x="1371" y="1379"/>
                    </a:lnTo>
                    <a:lnTo>
                      <a:pt x="1358" y="1367"/>
                    </a:lnTo>
                    <a:lnTo>
                      <a:pt x="1344" y="1356"/>
                    </a:lnTo>
                    <a:lnTo>
                      <a:pt x="1329" y="1344"/>
                    </a:lnTo>
                    <a:lnTo>
                      <a:pt x="1315" y="1333"/>
                    </a:lnTo>
                    <a:lnTo>
                      <a:pt x="1300" y="1321"/>
                    </a:lnTo>
                    <a:lnTo>
                      <a:pt x="1287" y="1312"/>
                    </a:lnTo>
                    <a:lnTo>
                      <a:pt x="1271" y="1300"/>
                    </a:lnTo>
                    <a:lnTo>
                      <a:pt x="1256" y="1290"/>
                    </a:lnTo>
                    <a:lnTo>
                      <a:pt x="1240" y="1279"/>
                    </a:lnTo>
                    <a:lnTo>
                      <a:pt x="1227" y="1269"/>
                    </a:lnTo>
                    <a:lnTo>
                      <a:pt x="1212" y="1260"/>
                    </a:lnTo>
                    <a:lnTo>
                      <a:pt x="1196" y="1250"/>
                    </a:lnTo>
                    <a:lnTo>
                      <a:pt x="1181" y="1241"/>
                    </a:lnTo>
                    <a:lnTo>
                      <a:pt x="1166" y="1231"/>
                    </a:lnTo>
                    <a:lnTo>
                      <a:pt x="1150" y="1223"/>
                    </a:lnTo>
                    <a:lnTo>
                      <a:pt x="1133" y="1214"/>
                    </a:lnTo>
                    <a:lnTo>
                      <a:pt x="1118" y="1206"/>
                    </a:lnTo>
                    <a:lnTo>
                      <a:pt x="1102" y="1198"/>
                    </a:lnTo>
                    <a:lnTo>
                      <a:pt x="1087" y="1189"/>
                    </a:lnTo>
                    <a:lnTo>
                      <a:pt x="1072" y="1181"/>
                    </a:lnTo>
                    <a:lnTo>
                      <a:pt x="1054" y="1175"/>
                    </a:lnTo>
                    <a:lnTo>
                      <a:pt x="1039" y="1168"/>
                    </a:lnTo>
                    <a:lnTo>
                      <a:pt x="1024" y="1160"/>
                    </a:lnTo>
                    <a:lnTo>
                      <a:pt x="1008" y="1154"/>
                    </a:lnTo>
                    <a:lnTo>
                      <a:pt x="991" y="1146"/>
                    </a:lnTo>
                    <a:lnTo>
                      <a:pt x="976" y="1141"/>
                    </a:lnTo>
                    <a:lnTo>
                      <a:pt x="958" y="1135"/>
                    </a:lnTo>
                    <a:lnTo>
                      <a:pt x="943" y="1129"/>
                    </a:lnTo>
                    <a:lnTo>
                      <a:pt x="928" y="1123"/>
                    </a:lnTo>
                    <a:lnTo>
                      <a:pt x="910" y="1118"/>
                    </a:lnTo>
                    <a:lnTo>
                      <a:pt x="895" y="1112"/>
                    </a:lnTo>
                    <a:lnTo>
                      <a:pt x="880" y="1108"/>
                    </a:lnTo>
                    <a:lnTo>
                      <a:pt x="862" y="1102"/>
                    </a:lnTo>
                    <a:lnTo>
                      <a:pt x="847" y="1098"/>
                    </a:lnTo>
                    <a:lnTo>
                      <a:pt x="830" y="1095"/>
                    </a:lnTo>
                    <a:lnTo>
                      <a:pt x="814" y="1091"/>
                    </a:lnTo>
                    <a:lnTo>
                      <a:pt x="799" y="1087"/>
                    </a:lnTo>
                    <a:lnTo>
                      <a:pt x="782" y="1083"/>
                    </a:lnTo>
                    <a:lnTo>
                      <a:pt x="766" y="1079"/>
                    </a:lnTo>
                    <a:lnTo>
                      <a:pt x="751" y="1077"/>
                    </a:lnTo>
                    <a:lnTo>
                      <a:pt x="736" y="1073"/>
                    </a:lnTo>
                    <a:lnTo>
                      <a:pt x="718" y="1071"/>
                    </a:lnTo>
                    <a:lnTo>
                      <a:pt x="703" y="1070"/>
                    </a:lnTo>
                    <a:lnTo>
                      <a:pt x="688" y="1068"/>
                    </a:lnTo>
                    <a:lnTo>
                      <a:pt x="672" y="1066"/>
                    </a:lnTo>
                    <a:lnTo>
                      <a:pt x="657" y="1064"/>
                    </a:lnTo>
                    <a:lnTo>
                      <a:pt x="641" y="1064"/>
                    </a:lnTo>
                    <a:lnTo>
                      <a:pt x="626" y="1062"/>
                    </a:lnTo>
                    <a:lnTo>
                      <a:pt x="611" y="1062"/>
                    </a:lnTo>
                    <a:lnTo>
                      <a:pt x="595" y="1062"/>
                    </a:lnTo>
                    <a:lnTo>
                      <a:pt x="580" y="1060"/>
                    </a:lnTo>
                    <a:lnTo>
                      <a:pt x="565" y="1060"/>
                    </a:lnTo>
                    <a:lnTo>
                      <a:pt x="549" y="1062"/>
                    </a:lnTo>
                    <a:lnTo>
                      <a:pt x="536" y="1062"/>
                    </a:lnTo>
                    <a:lnTo>
                      <a:pt x="520" y="1062"/>
                    </a:lnTo>
                    <a:lnTo>
                      <a:pt x="507" y="1064"/>
                    </a:lnTo>
                    <a:lnTo>
                      <a:pt x="492" y="1064"/>
                    </a:lnTo>
                    <a:lnTo>
                      <a:pt x="478" y="1066"/>
                    </a:lnTo>
                    <a:lnTo>
                      <a:pt x="463" y="1068"/>
                    </a:lnTo>
                    <a:lnTo>
                      <a:pt x="449" y="1070"/>
                    </a:lnTo>
                    <a:lnTo>
                      <a:pt x="436" y="1071"/>
                    </a:lnTo>
                    <a:lnTo>
                      <a:pt x="423" y="1073"/>
                    </a:lnTo>
                    <a:lnTo>
                      <a:pt x="409" y="1075"/>
                    </a:lnTo>
                    <a:lnTo>
                      <a:pt x="396" y="1079"/>
                    </a:lnTo>
                    <a:lnTo>
                      <a:pt x="382" y="1081"/>
                    </a:lnTo>
                    <a:lnTo>
                      <a:pt x="369" y="1085"/>
                    </a:lnTo>
                    <a:lnTo>
                      <a:pt x="355" y="1087"/>
                    </a:lnTo>
                    <a:lnTo>
                      <a:pt x="344" y="1091"/>
                    </a:lnTo>
                    <a:lnTo>
                      <a:pt x="330" y="1095"/>
                    </a:lnTo>
                    <a:lnTo>
                      <a:pt x="319" y="1098"/>
                    </a:lnTo>
                    <a:lnTo>
                      <a:pt x="305" y="1102"/>
                    </a:lnTo>
                    <a:lnTo>
                      <a:pt x="294" y="1108"/>
                    </a:lnTo>
                    <a:lnTo>
                      <a:pt x="282" y="1112"/>
                    </a:lnTo>
                    <a:lnTo>
                      <a:pt x="271" y="1116"/>
                    </a:lnTo>
                    <a:lnTo>
                      <a:pt x="259" y="1121"/>
                    </a:lnTo>
                    <a:lnTo>
                      <a:pt x="248" y="1125"/>
                    </a:lnTo>
                    <a:lnTo>
                      <a:pt x="236" y="1131"/>
                    </a:lnTo>
                    <a:lnTo>
                      <a:pt x="227" y="1137"/>
                    </a:lnTo>
                    <a:lnTo>
                      <a:pt x="215" y="1143"/>
                    </a:lnTo>
                    <a:lnTo>
                      <a:pt x="206" y="1148"/>
                    </a:lnTo>
                    <a:lnTo>
                      <a:pt x="196" y="1154"/>
                    </a:lnTo>
                    <a:lnTo>
                      <a:pt x="185" y="1160"/>
                    </a:lnTo>
                    <a:lnTo>
                      <a:pt x="175" y="1166"/>
                    </a:lnTo>
                    <a:lnTo>
                      <a:pt x="165" y="1173"/>
                    </a:lnTo>
                    <a:lnTo>
                      <a:pt x="158" y="1179"/>
                    </a:lnTo>
                    <a:lnTo>
                      <a:pt x="148" y="1187"/>
                    </a:lnTo>
                    <a:lnTo>
                      <a:pt x="138" y="1192"/>
                    </a:lnTo>
                    <a:lnTo>
                      <a:pt x="131" y="1200"/>
                    </a:lnTo>
                    <a:lnTo>
                      <a:pt x="123" y="1206"/>
                    </a:lnTo>
                    <a:lnTo>
                      <a:pt x="115" y="1214"/>
                    </a:lnTo>
                    <a:lnTo>
                      <a:pt x="108" y="1221"/>
                    </a:lnTo>
                    <a:lnTo>
                      <a:pt x="100" y="1229"/>
                    </a:lnTo>
                    <a:lnTo>
                      <a:pt x="92" y="1237"/>
                    </a:lnTo>
                    <a:lnTo>
                      <a:pt x="85" y="1244"/>
                    </a:lnTo>
                    <a:lnTo>
                      <a:pt x="79" y="1252"/>
                    </a:lnTo>
                    <a:lnTo>
                      <a:pt x="71" y="1260"/>
                    </a:lnTo>
                    <a:lnTo>
                      <a:pt x="65" y="1267"/>
                    </a:lnTo>
                    <a:lnTo>
                      <a:pt x="60" y="1277"/>
                    </a:lnTo>
                    <a:lnTo>
                      <a:pt x="54" y="1285"/>
                    </a:lnTo>
                    <a:lnTo>
                      <a:pt x="48" y="1292"/>
                    </a:lnTo>
                    <a:lnTo>
                      <a:pt x="44" y="1302"/>
                    </a:lnTo>
                    <a:lnTo>
                      <a:pt x="39" y="1310"/>
                    </a:lnTo>
                    <a:lnTo>
                      <a:pt x="35" y="1319"/>
                    </a:lnTo>
                    <a:lnTo>
                      <a:pt x="31" y="1327"/>
                    </a:lnTo>
                    <a:lnTo>
                      <a:pt x="27" y="1337"/>
                    </a:lnTo>
                    <a:lnTo>
                      <a:pt x="23" y="1344"/>
                    </a:lnTo>
                    <a:lnTo>
                      <a:pt x="19" y="1354"/>
                    </a:lnTo>
                    <a:lnTo>
                      <a:pt x="16" y="1362"/>
                    </a:lnTo>
                    <a:lnTo>
                      <a:pt x="14" y="1371"/>
                    </a:lnTo>
                    <a:lnTo>
                      <a:pt x="10" y="1381"/>
                    </a:lnTo>
                    <a:lnTo>
                      <a:pt x="8" y="1388"/>
                    </a:lnTo>
                    <a:lnTo>
                      <a:pt x="6" y="1398"/>
                    </a:lnTo>
                    <a:lnTo>
                      <a:pt x="4" y="1408"/>
                    </a:lnTo>
                    <a:lnTo>
                      <a:pt x="2" y="1417"/>
                    </a:lnTo>
                    <a:lnTo>
                      <a:pt x="2" y="1425"/>
                    </a:lnTo>
                    <a:lnTo>
                      <a:pt x="0" y="1435"/>
                    </a:lnTo>
                    <a:lnTo>
                      <a:pt x="0" y="1444"/>
                    </a:lnTo>
                    <a:lnTo>
                      <a:pt x="0" y="1454"/>
                    </a:lnTo>
                  </a:path>
                </a:pathLst>
              </a:custGeom>
              <a:solidFill>
                <a:srgbClr val="FFFF00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" name="Freeform 26"/>
              <p:cNvSpPr>
                <a:spLocks/>
              </p:cNvSpPr>
              <p:nvPr/>
            </p:nvSpPr>
            <p:spPr bwMode="auto">
              <a:xfrm>
                <a:off x="1690" y="3029"/>
                <a:ext cx="1457" cy="731"/>
              </a:xfrm>
              <a:custGeom>
                <a:avLst/>
                <a:gdLst>
                  <a:gd name="T0" fmla="*/ 0 w 2915"/>
                  <a:gd name="T1" fmla="*/ 1 h 1461"/>
                  <a:gd name="T2" fmla="*/ 0 w 2915"/>
                  <a:gd name="T3" fmla="*/ 1 h 1461"/>
                  <a:gd name="T4" fmla="*/ 0 w 2915"/>
                  <a:gd name="T5" fmla="*/ 1 h 1461"/>
                  <a:gd name="T6" fmla="*/ 0 w 2915"/>
                  <a:gd name="T7" fmla="*/ 1 h 1461"/>
                  <a:gd name="T8" fmla="*/ 0 w 2915"/>
                  <a:gd name="T9" fmla="*/ 1 h 1461"/>
                  <a:gd name="T10" fmla="*/ 0 w 2915"/>
                  <a:gd name="T11" fmla="*/ 1 h 1461"/>
                  <a:gd name="T12" fmla="*/ 0 w 2915"/>
                  <a:gd name="T13" fmla="*/ 1 h 1461"/>
                  <a:gd name="T14" fmla="*/ 0 w 2915"/>
                  <a:gd name="T15" fmla="*/ 1 h 1461"/>
                  <a:gd name="T16" fmla="*/ 0 w 2915"/>
                  <a:gd name="T17" fmla="*/ 1 h 1461"/>
                  <a:gd name="T18" fmla="*/ 0 w 2915"/>
                  <a:gd name="T19" fmla="*/ 1 h 1461"/>
                  <a:gd name="T20" fmla="*/ 0 w 2915"/>
                  <a:gd name="T21" fmla="*/ 1 h 1461"/>
                  <a:gd name="T22" fmla="*/ 0 w 2915"/>
                  <a:gd name="T23" fmla="*/ 1 h 1461"/>
                  <a:gd name="T24" fmla="*/ 0 w 2915"/>
                  <a:gd name="T25" fmla="*/ 1 h 1461"/>
                  <a:gd name="T26" fmla="*/ 0 w 2915"/>
                  <a:gd name="T27" fmla="*/ 1 h 1461"/>
                  <a:gd name="T28" fmla="*/ 0 w 2915"/>
                  <a:gd name="T29" fmla="*/ 1 h 1461"/>
                  <a:gd name="T30" fmla="*/ 0 w 2915"/>
                  <a:gd name="T31" fmla="*/ 1 h 1461"/>
                  <a:gd name="T32" fmla="*/ 0 w 2915"/>
                  <a:gd name="T33" fmla="*/ 1 h 1461"/>
                  <a:gd name="T34" fmla="*/ 0 w 2915"/>
                  <a:gd name="T35" fmla="*/ 1 h 1461"/>
                  <a:gd name="T36" fmla="*/ 0 w 2915"/>
                  <a:gd name="T37" fmla="*/ 1 h 1461"/>
                  <a:gd name="T38" fmla="*/ 0 w 2915"/>
                  <a:gd name="T39" fmla="*/ 1 h 1461"/>
                  <a:gd name="T40" fmla="*/ 0 w 2915"/>
                  <a:gd name="T41" fmla="*/ 1 h 1461"/>
                  <a:gd name="T42" fmla="*/ 0 w 2915"/>
                  <a:gd name="T43" fmla="*/ 1 h 1461"/>
                  <a:gd name="T44" fmla="*/ 0 w 2915"/>
                  <a:gd name="T45" fmla="*/ 1 h 1461"/>
                  <a:gd name="T46" fmla="*/ 0 w 2915"/>
                  <a:gd name="T47" fmla="*/ 1 h 1461"/>
                  <a:gd name="T48" fmla="*/ 0 w 2915"/>
                  <a:gd name="T49" fmla="*/ 1 h 1461"/>
                  <a:gd name="T50" fmla="*/ 0 w 2915"/>
                  <a:gd name="T51" fmla="*/ 1 h 1461"/>
                  <a:gd name="T52" fmla="*/ 0 w 2915"/>
                  <a:gd name="T53" fmla="*/ 1 h 1461"/>
                  <a:gd name="T54" fmla="*/ 0 w 2915"/>
                  <a:gd name="T55" fmla="*/ 1 h 1461"/>
                  <a:gd name="T56" fmla="*/ 0 w 2915"/>
                  <a:gd name="T57" fmla="*/ 1 h 1461"/>
                  <a:gd name="T58" fmla="*/ 0 w 2915"/>
                  <a:gd name="T59" fmla="*/ 1 h 1461"/>
                  <a:gd name="T60" fmla="*/ 0 w 2915"/>
                  <a:gd name="T61" fmla="*/ 1 h 1461"/>
                  <a:gd name="T62" fmla="*/ 0 w 2915"/>
                  <a:gd name="T63" fmla="*/ 1 h 1461"/>
                  <a:gd name="T64" fmla="*/ 0 w 2915"/>
                  <a:gd name="T65" fmla="*/ 1 h 1461"/>
                  <a:gd name="T66" fmla="*/ 0 w 2915"/>
                  <a:gd name="T67" fmla="*/ 1 h 1461"/>
                  <a:gd name="T68" fmla="*/ 0 w 2915"/>
                  <a:gd name="T69" fmla="*/ 1 h 1461"/>
                  <a:gd name="T70" fmla="*/ 0 w 2915"/>
                  <a:gd name="T71" fmla="*/ 1 h 1461"/>
                  <a:gd name="T72" fmla="*/ 0 w 2915"/>
                  <a:gd name="T73" fmla="*/ 1 h 1461"/>
                  <a:gd name="T74" fmla="*/ 0 w 2915"/>
                  <a:gd name="T75" fmla="*/ 1 h 1461"/>
                  <a:gd name="T76" fmla="*/ 0 w 2915"/>
                  <a:gd name="T77" fmla="*/ 1 h 1461"/>
                  <a:gd name="T78" fmla="*/ 0 w 2915"/>
                  <a:gd name="T79" fmla="*/ 1 h 1461"/>
                  <a:gd name="T80" fmla="*/ 0 w 2915"/>
                  <a:gd name="T81" fmla="*/ 1 h 1461"/>
                  <a:gd name="T82" fmla="*/ 0 w 2915"/>
                  <a:gd name="T83" fmla="*/ 1 h 1461"/>
                  <a:gd name="T84" fmla="*/ 0 w 2915"/>
                  <a:gd name="T85" fmla="*/ 1 h 1461"/>
                  <a:gd name="T86" fmla="*/ 0 w 2915"/>
                  <a:gd name="T87" fmla="*/ 1 h 1461"/>
                  <a:gd name="T88" fmla="*/ 0 w 2915"/>
                  <a:gd name="T89" fmla="*/ 1 h 1461"/>
                  <a:gd name="T90" fmla="*/ 0 w 2915"/>
                  <a:gd name="T91" fmla="*/ 1 h 1461"/>
                  <a:gd name="T92" fmla="*/ 0 w 2915"/>
                  <a:gd name="T93" fmla="*/ 1 h 1461"/>
                  <a:gd name="T94" fmla="*/ 0 w 2915"/>
                  <a:gd name="T95" fmla="*/ 1 h 1461"/>
                  <a:gd name="T96" fmla="*/ 0 w 2915"/>
                  <a:gd name="T97" fmla="*/ 1 h 1461"/>
                  <a:gd name="T98" fmla="*/ 0 w 2915"/>
                  <a:gd name="T99" fmla="*/ 1 h 1461"/>
                  <a:gd name="T100" fmla="*/ 0 w 2915"/>
                  <a:gd name="T101" fmla="*/ 1 h 1461"/>
                  <a:gd name="T102" fmla="*/ 0 w 2915"/>
                  <a:gd name="T103" fmla="*/ 1 h 1461"/>
                  <a:gd name="T104" fmla="*/ 0 w 2915"/>
                  <a:gd name="T105" fmla="*/ 1 h 1461"/>
                  <a:gd name="T106" fmla="*/ 0 w 2915"/>
                  <a:gd name="T107" fmla="*/ 1 h 1461"/>
                  <a:gd name="T108" fmla="*/ 0 w 2915"/>
                  <a:gd name="T109" fmla="*/ 1 h 1461"/>
                  <a:gd name="T110" fmla="*/ 0 w 2915"/>
                  <a:gd name="T111" fmla="*/ 1 h 1461"/>
                  <a:gd name="T112" fmla="*/ 0 w 2915"/>
                  <a:gd name="T113" fmla="*/ 1 h 1461"/>
                  <a:gd name="T114" fmla="*/ 0 w 2915"/>
                  <a:gd name="T115" fmla="*/ 1 h 1461"/>
                  <a:gd name="T116" fmla="*/ 0 w 2915"/>
                  <a:gd name="T117" fmla="*/ 1 h 1461"/>
                  <a:gd name="T118" fmla="*/ 0 w 2915"/>
                  <a:gd name="T119" fmla="*/ 1 h 1461"/>
                  <a:gd name="T120" fmla="*/ 0 w 2915"/>
                  <a:gd name="T121" fmla="*/ 1 h 1461"/>
                  <a:gd name="T122" fmla="*/ 0 w 2915"/>
                  <a:gd name="T123" fmla="*/ 1 h 14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915"/>
                  <a:gd name="T187" fmla="*/ 0 h 1461"/>
                  <a:gd name="T188" fmla="*/ 2915 w 2915"/>
                  <a:gd name="T189" fmla="*/ 1461 h 14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915" h="1461">
                    <a:moveTo>
                      <a:pt x="0" y="0"/>
                    </a:moveTo>
                    <a:lnTo>
                      <a:pt x="0" y="7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44"/>
                    </a:lnTo>
                    <a:lnTo>
                      <a:pt x="4" y="54"/>
                    </a:lnTo>
                    <a:lnTo>
                      <a:pt x="6" y="63"/>
                    </a:lnTo>
                    <a:lnTo>
                      <a:pt x="8" y="73"/>
                    </a:lnTo>
                    <a:lnTo>
                      <a:pt x="10" y="80"/>
                    </a:lnTo>
                    <a:lnTo>
                      <a:pt x="14" y="90"/>
                    </a:lnTo>
                    <a:lnTo>
                      <a:pt x="16" y="100"/>
                    </a:lnTo>
                    <a:lnTo>
                      <a:pt x="19" y="107"/>
                    </a:lnTo>
                    <a:lnTo>
                      <a:pt x="23" y="117"/>
                    </a:lnTo>
                    <a:lnTo>
                      <a:pt x="27" y="125"/>
                    </a:lnTo>
                    <a:lnTo>
                      <a:pt x="31" y="134"/>
                    </a:lnTo>
                    <a:lnTo>
                      <a:pt x="35" y="142"/>
                    </a:lnTo>
                    <a:lnTo>
                      <a:pt x="39" y="151"/>
                    </a:lnTo>
                    <a:lnTo>
                      <a:pt x="44" y="159"/>
                    </a:lnTo>
                    <a:lnTo>
                      <a:pt x="48" y="169"/>
                    </a:lnTo>
                    <a:lnTo>
                      <a:pt x="54" y="176"/>
                    </a:lnTo>
                    <a:lnTo>
                      <a:pt x="60" y="184"/>
                    </a:lnTo>
                    <a:lnTo>
                      <a:pt x="65" y="194"/>
                    </a:lnTo>
                    <a:lnTo>
                      <a:pt x="71" y="201"/>
                    </a:lnTo>
                    <a:lnTo>
                      <a:pt x="79" y="209"/>
                    </a:lnTo>
                    <a:lnTo>
                      <a:pt x="85" y="217"/>
                    </a:lnTo>
                    <a:lnTo>
                      <a:pt x="92" y="224"/>
                    </a:lnTo>
                    <a:lnTo>
                      <a:pt x="100" y="232"/>
                    </a:lnTo>
                    <a:lnTo>
                      <a:pt x="108" y="240"/>
                    </a:lnTo>
                    <a:lnTo>
                      <a:pt x="115" y="248"/>
                    </a:lnTo>
                    <a:lnTo>
                      <a:pt x="123" y="255"/>
                    </a:lnTo>
                    <a:lnTo>
                      <a:pt x="131" y="261"/>
                    </a:lnTo>
                    <a:lnTo>
                      <a:pt x="138" y="269"/>
                    </a:lnTo>
                    <a:lnTo>
                      <a:pt x="148" y="274"/>
                    </a:lnTo>
                    <a:lnTo>
                      <a:pt x="158" y="282"/>
                    </a:lnTo>
                    <a:lnTo>
                      <a:pt x="165" y="288"/>
                    </a:lnTo>
                    <a:lnTo>
                      <a:pt x="175" y="296"/>
                    </a:lnTo>
                    <a:lnTo>
                      <a:pt x="185" y="301"/>
                    </a:lnTo>
                    <a:lnTo>
                      <a:pt x="196" y="307"/>
                    </a:lnTo>
                    <a:lnTo>
                      <a:pt x="206" y="313"/>
                    </a:lnTo>
                    <a:lnTo>
                      <a:pt x="215" y="319"/>
                    </a:lnTo>
                    <a:lnTo>
                      <a:pt x="227" y="324"/>
                    </a:lnTo>
                    <a:lnTo>
                      <a:pt x="236" y="330"/>
                    </a:lnTo>
                    <a:lnTo>
                      <a:pt x="248" y="336"/>
                    </a:lnTo>
                    <a:lnTo>
                      <a:pt x="259" y="340"/>
                    </a:lnTo>
                    <a:lnTo>
                      <a:pt x="271" y="345"/>
                    </a:lnTo>
                    <a:lnTo>
                      <a:pt x="282" y="349"/>
                    </a:lnTo>
                    <a:lnTo>
                      <a:pt x="294" y="353"/>
                    </a:lnTo>
                    <a:lnTo>
                      <a:pt x="305" y="359"/>
                    </a:lnTo>
                    <a:lnTo>
                      <a:pt x="319" y="363"/>
                    </a:lnTo>
                    <a:lnTo>
                      <a:pt x="330" y="367"/>
                    </a:lnTo>
                    <a:lnTo>
                      <a:pt x="344" y="370"/>
                    </a:lnTo>
                    <a:lnTo>
                      <a:pt x="355" y="374"/>
                    </a:lnTo>
                    <a:lnTo>
                      <a:pt x="369" y="376"/>
                    </a:lnTo>
                    <a:lnTo>
                      <a:pt x="382" y="380"/>
                    </a:lnTo>
                    <a:lnTo>
                      <a:pt x="396" y="382"/>
                    </a:lnTo>
                    <a:lnTo>
                      <a:pt x="409" y="386"/>
                    </a:lnTo>
                    <a:lnTo>
                      <a:pt x="423" y="388"/>
                    </a:lnTo>
                    <a:lnTo>
                      <a:pt x="436" y="390"/>
                    </a:lnTo>
                    <a:lnTo>
                      <a:pt x="449" y="392"/>
                    </a:lnTo>
                    <a:lnTo>
                      <a:pt x="463" y="393"/>
                    </a:lnTo>
                    <a:lnTo>
                      <a:pt x="478" y="395"/>
                    </a:lnTo>
                    <a:lnTo>
                      <a:pt x="492" y="397"/>
                    </a:lnTo>
                    <a:lnTo>
                      <a:pt x="507" y="397"/>
                    </a:lnTo>
                    <a:lnTo>
                      <a:pt x="520" y="399"/>
                    </a:lnTo>
                    <a:lnTo>
                      <a:pt x="536" y="399"/>
                    </a:lnTo>
                    <a:lnTo>
                      <a:pt x="549" y="399"/>
                    </a:lnTo>
                    <a:lnTo>
                      <a:pt x="565" y="401"/>
                    </a:lnTo>
                    <a:lnTo>
                      <a:pt x="580" y="401"/>
                    </a:lnTo>
                    <a:lnTo>
                      <a:pt x="595" y="399"/>
                    </a:lnTo>
                    <a:lnTo>
                      <a:pt x="611" y="399"/>
                    </a:lnTo>
                    <a:lnTo>
                      <a:pt x="626" y="399"/>
                    </a:lnTo>
                    <a:lnTo>
                      <a:pt x="641" y="397"/>
                    </a:lnTo>
                    <a:lnTo>
                      <a:pt x="657" y="397"/>
                    </a:lnTo>
                    <a:lnTo>
                      <a:pt x="672" y="395"/>
                    </a:lnTo>
                    <a:lnTo>
                      <a:pt x="688" y="393"/>
                    </a:lnTo>
                    <a:lnTo>
                      <a:pt x="703" y="392"/>
                    </a:lnTo>
                    <a:lnTo>
                      <a:pt x="718" y="390"/>
                    </a:lnTo>
                    <a:lnTo>
                      <a:pt x="736" y="388"/>
                    </a:lnTo>
                    <a:lnTo>
                      <a:pt x="751" y="384"/>
                    </a:lnTo>
                    <a:lnTo>
                      <a:pt x="766" y="382"/>
                    </a:lnTo>
                    <a:lnTo>
                      <a:pt x="782" y="378"/>
                    </a:lnTo>
                    <a:lnTo>
                      <a:pt x="799" y="374"/>
                    </a:lnTo>
                    <a:lnTo>
                      <a:pt x="814" y="370"/>
                    </a:lnTo>
                    <a:lnTo>
                      <a:pt x="830" y="367"/>
                    </a:lnTo>
                    <a:lnTo>
                      <a:pt x="847" y="363"/>
                    </a:lnTo>
                    <a:lnTo>
                      <a:pt x="862" y="359"/>
                    </a:lnTo>
                    <a:lnTo>
                      <a:pt x="880" y="353"/>
                    </a:lnTo>
                    <a:lnTo>
                      <a:pt x="895" y="349"/>
                    </a:lnTo>
                    <a:lnTo>
                      <a:pt x="910" y="344"/>
                    </a:lnTo>
                    <a:lnTo>
                      <a:pt x="928" y="338"/>
                    </a:lnTo>
                    <a:lnTo>
                      <a:pt x="943" y="332"/>
                    </a:lnTo>
                    <a:lnTo>
                      <a:pt x="958" y="326"/>
                    </a:lnTo>
                    <a:lnTo>
                      <a:pt x="976" y="320"/>
                    </a:lnTo>
                    <a:lnTo>
                      <a:pt x="991" y="315"/>
                    </a:lnTo>
                    <a:lnTo>
                      <a:pt x="1008" y="307"/>
                    </a:lnTo>
                    <a:lnTo>
                      <a:pt x="1024" y="301"/>
                    </a:lnTo>
                    <a:lnTo>
                      <a:pt x="1039" y="294"/>
                    </a:lnTo>
                    <a:lnTo>
                      <a:pt x="1054" y="286"/>
                    </a:lnTo>
                    <a:lnTo>
                      <a:pt x="1072" y="280"/>
                    </a:lnTo>
                    <a:lnTo>
                      <a:pt x="1087" y="272"/>
                    </a:lnTo>
                    <a:lnTo>
                      <a:pt x="1102" y="263"/>
                    </a:lnTo>
                    <a:lnTo>
                      <a:pt x="1118" y="255"/>
                    </a:lnTo>
                    <a:lnTo>
                      <a:pt x="1133" y="248"/>
                    </a:lnTo>
                    <a:lnTo>
                      <a:pt x="1150" y="238"/>
                    </a:lnTo>
                    <a:lnTo>
                      <a:pt x="1166" y="230"/>
                    </a:lnTo>
                    <a:lnTo>
                      <a:pt x="1181" y="221"/>
                    </a:lnTo>
                    <a:lnTo>
                      <a:pt x="1196" y="211"/>
                    </a:lnTo>
                    <a:lnTo>
                      <a:pt x="1212" y="201"/>
                    </a:lnTo>
                    <a:lnTo>
                      <a:pt x="1227" y="192"/>
                    </a:lnTo>
                    <a:lnTo>
                      <a:pt x="1240" y="182"/>
                    </a:lnTo>
                    <a:lnTo>
                      <a:pt x="1256" y="171"/>
                    </a:lnTo>
                    <a:lnTo>
                      <a:pt x="1271" y="161"/>
                    </a:lnTo>
                    <a:lnTo>
                      <a:pt x="1287" y="150"/>
                    </a:lnTo>
                    <a:lnTo>
                      <a:pt x="1300" y="140"/>
                    </a:lnTo>
                    <a:lnTo>
                      <a:pt x="1315" y="128"/>
                    </a:lnTo>
                    <a:lnTo>
                      <a:pt x="1329" y="117"/>
                    </a:lnTo>
                    <a:lnTo>
                      <a:pt x="1344" y="105"/>
                    </a:lnTo>
                    <a:lnTo>
                      <a:pt x="1358" y="94"/>
                    </a:lnTo>
                    <a:lnTo>
                      <a:pt x="1371" y="82"/>
                    </a:lnTo>
                    <a:lnTo>
                      <a:pt x="1386" y="71"/>
                    </a:lnTo>
                    <a:lnTo>
                      <a:pt x="1400" y="59"/>
                    </a:lnTo>
                    <a:lnTo>
                      <a:pt x="1413" y="46"/>
                    </a:lnTo>
                    <a:lnTo>
                      <a:pt x="1427" y="34"/>
                    </a:lnTo>
                    <a:lnTo>
                      <a:pt x="1440" y="21"/>
                    </a:lnTo>
                    <a:lnTo>
                      <a:pt x="1452" y="9"/>
                    </a:lnTo>
                    <a:lnTo>
                      <a:pt x="1450" y="11"/>
                    </a:lnTo>
                    <a:lnTo>
                      <a:pt x="1436" y="25"/>
                    </a:lnTo>
                    <a:lnTo>
                      <a:pt x="1425" y="38"/>
                    </a:lnTo>
                    <a:lnTo>
                      <a:pt x="1411" y="52"/>
                    </a:lnTo>
                    <a:lnTo>
                      <a:pt x="1400" y="65"/>
                    </a:lnTo>
                    <a:lnTo>
                      <a:pt x="1386" y="78"/>
                    </a:lnTo>
                    <a:lnTo>
                      <a:pt x="1375" y="94"/>
                    </a:lnTo>
                    <a:lnTo>
                      <a:pt x="1363" y="107"/>
                    </a:lnTo>
                    <a:lnTo>
                      <a:pt x="1352" y="121"/>
                    </a:lnTo>
                    <a:lnTo>
                      <a:pt x="1340" y="136"/>
                    </a:lnTo>
                    <a:lnTo>
                      <a:pt x="1329" y="150"/>
                    </a:lnTo>
                    <a:lnTo>
                      <a:pt x="1319" y="165"/>
                    </a:lnTo>
                    <a:lnTo>
                      <a:pt x="1308" y="178"/>
                    </a:lnTo>
                    <a:lnTo>
                      <a:pt x="1298" y="194"/>
                    </a:lnTo>
                    <a:lnTo>
                      <a:pt x="1287" y="209"/>
                    </a:lnTo>
                    <a:lnTo>
                      <a:pt x="1277" y="224"/>
                    </a:lnTo>
                    <a:lnTo>
                      <a:pt x="1267" y="238"/>
                    </a:lnTo>
                    <a:lnTo>
                      <a:pt x="1258" y="253"/>
                    </a:lnTo>
                    <a:lnTo>
                      <a:pt x="1248" y="269"/>
                    </a:lnTo>
                    <a:lnTo>
                      <a:pt x="1239" y="284"/>
                    </a:lnTo>
                    <a:lnTo>
                      <a:pt x="1229" y="299"/>
                    </a:lnTo>
                    <a:lnTo>
                      <a:pt x="1221" y="315"/>
                    </a:lnTo>
                    <a:lnTo>
                      <a:pt x="1212" y="332"/>
                    </a:lnTo>
                    <a:lnTo>
                      <a:pt x="1204" y="347"/>
                    </a:lnTo>
                    <a:lnTo>
                      <a:pt x="1196" y="363"/>
                    </a:lnTo>
                    <a:lnTo>
                      <a:pt x="1187" y="378"/>
                    </a:lnTo>
                    <a:lnTo>
                      <a:pt x="1179" y="393"/>
                    </a:lnTo>
                    <a:lnTo>
                      <a:pt x="1173" y="411"/>
                    </a:lnTo>
                    <a:lnTo>
                      <a:pt x="1166" y="426"/>
                    </a:lnTo>
                    <a:lnTo>
                      <a:pt x="1158" y="442"/>
                    </a:lnTo>
                    <a:lnTo>
                      <a:pt x="1152" y="459"/>
                    </a:lnTo>
                    <a:lnTo>
                      <a:pt x="1144" y="474"/>
                    </a:lnTo>
                    <a:lnTo>
                      <a:pt x="1139" y="490"/>
                    </a:lnTo>
                    <a:lnTo>
                      <a:pt x="1133" y="507"/>
                    </a:lnTo>
                    <a:lnTo>
                      <a:pt x="1127" y="522"/>
                    </a:lnTo>
                    <a:lnTo>
                      <a:pt x="1121" y="538"/>
                    </a:lnTo>
                    <a:lnTo>
                      <a:pt x="1116" y="555"/>
                    </a:lnTo>
                    <a:lnTo>
                      <a:pt x="1112" y="570"/>
                    </a:lnTo>
                    <a:lnTo>
                      <a:pt x="1106" y="587"/>
                    </a:lnTo>
                    <a:lnTo>
                      <a:pt x="1102" y="603"/>
                    </a:lnTo>
                    <a:lnTo>
                      <a:pt x="1096" y="618"/>
                    </a:lnTo>
                    <a:lnTo>
                      <a:pt x="1093" y="636"/>
                    </a:lnTo>
                    <a:lnTo>
                      <a:pt x="1089" y="651"/>
                    </a:lnTo>
                    <a:lnTo>
                      <a:pt x="1085" y="666"/>
                    </a:lnTo>
                    <a:lnTo>
                      <a:pt x="1083" y="684"/>
                    </a:lnTo>
                    <a:lnTo>
                      <a:pt x="1079" y="699"/>
                    </a:lnTo>
                    <a:lnTo>
                      <a:pt x="1075" y="714"/>
                    </a:lnTo>
                    <a:lnTo>
                      <a:pt x="1073" y="730"/>
                    </a:lnTo>
                    <a:lnTo>
                      <a:pt x="1072" y="747"/>
                    </a:lnTo>
                    <a:lnTo>
                      <a:pt x="1070" y="762"/>
                    </a:lnTo>
                    <a:lnTo>
                      <a:pt x="1068" y="778"/>
                    </a:lnTo>
                    <a:lnTo>
                      <a:pt x="1066" y="793"/>
                    </a:lnTo>
                    <a:lnTo>
                      <a:pt x="1064" y="808"/>
                    </a:lnTo>
                    <a:lnTo>
                      <a:pt x="1064" y="824"/>
                    </a:lnTo>
                    <a:lnTo>
                      <a:pt x="1062" y="839"/>
                    </a:lnTo>
                    <a:lnTo>
                      <a:pt x="1062" y="854"/>
                    </a:lnTo>
                    <a:lnTo>
                      <a:pt x="1062" y="870"/>
                    </a:lnTo>
                    <a:lnTo>
                      <a:pt x="1060" y="885"/>
                    </a:lnTo>
                    <a:lnTo>
                      <a:pt x="1060" y="901"/>
                    </a:lnTo>
                    <a:lnTo>
                      <a:pt x="1062" y="914"/>
                    </a:lnTo>
                    <a:lnTo>
                      <a:pt x="1062" y="929"/>
                    </a:lnTo>
                    <a:lnTo>
                      <a:pt x="1062" y="945"/>
                    </a:lnTo>
                    <a:lnTo>
                      <a:pt x="1064" y="958"/>
                    </a:lnTo>
                    <a:lnTo>
                      <a:pt x="1064" y="974"/>
                    </a:lnTo>
                    <a:lnTo>
                      <a:pt x="1066" y="987"/>
                    </a:lnTo>
                    <a:lnTo>
                      <a:pt x="1068" y="1002"/>
                    </a:lnTo>
                    <a:lnTo>
                      <a:pt x="1070" y="1016"/>
                    </a:lnTo>
                    <a:lnTo>
                      <a:pt x="1072" y="1029"/>
                    </a:lnTo>
                    <a:lnTo>
                      <a:pt x="1073" y="1043"/>
                    </a:lnTo>
                    <a:lnTo>
                      <a:pt x="1075" y="1056"/>
                    </a:lnTo>
                    <a:lnTo>
                      <a:pt x="1079" y="1070"/>
                    </a:lnTo>
                    <a:lnTo>
                      <a:pt x="1081" y="1083"/>
                    </a:lnTo>
                    <a:lnTo>
                      <a:pt x="1085" y="1097"/>
                    </a:lnTo>
                    <a:lnTo>
                      <a:pt x="1089" y="1108"/>
                    </a:lnTo>
                    <a:lnTo>
                      <a:pt x="1093" y="1121"/>
                    </a:lnTo>
                    <a:lnTo>
                      <a:pt x="1096" y="1135"/>
                    </a:lnTo>
                    <a:lnTo>
                      <a:pt x="1100" y="1146"/>
                    </a:lnTo>
                    <a:lnTo>
                      <a:pt x="1104" y="1158"/>
                    </a:lnTo>
                    <a:lnTo>
                      <a:pt x="1108" y="1171"/>
                    </a:lnTo>
                    <a:lnTo>
                      <a:pt x="1112" y="1183"/>
                    </a:lnTo>
                    <a:lnTo>
                      <a:pt x="1118" y="1194"/>
                    </a:lnTo>
                    <a:lnTo>
                      <a:pt x="1121" y="1206"/>
                    </a:lnTo>
                    <a:lnTo>
                      <a:pt x="1127" y="1216"/>
                    </a:lnTo>
                    <a:lnTo>
                      <a:pt x="1133" y="1227"/>
                    </a:lnTo>
                    <a:lnTo>
                      <a:pt x="1139" y="1239"/>
                    </a:lnTo>
                    <a:lnTo>
                      <a:pt x="1144" y="1248"/>
                    </a:lnTo>
                    <a:lnTo>
                      <a:pt x="1150" y="1260"/>
                    </a:lnTo>
                    <a:lnTo>
                      <a:pt x="1156" y="1269"/>
                    </a:lnTo>
                    <a:lnTo>
                      <a:pt x="1162" y="1279"/>
                    </a:lnTo>
                    <a:lnTo>
                      <a:pt x="1168" y="1289"/>
                    </a:lnTo>
                    <a:lnTo>
                      <a:pt x="1175" y="1298"/>
                    </a:lnTo>
                    <a:lnTo>
                      <a:pt x="1181" y="1308"/>
                    </a:lnTo>
                    <a:lnTo>
                      <a:pt x="1187" y="1315"/>
                    </a:lnTo>
                    <a:lnTo>
                      <a:pt x="1194" y="1325"/>
                    </a:lnTo>
                    <a:lnTo>
                      <a:pt x="1202" y="1333"/>
                    </a:lnTo>
                    <a:lnTo>
                      <a:pt x="1208" y="1340"/>
                    </a:lnTo>
                    <a:lnTo>
                      <a:pt x="1216" y="1348"/>
                    </a:lnTo>
                    <a:lnTo>
                      <a:pt x="1223" y="1356"/>
                    </a:lnTo>
                    <a:lnTo>
                      <a:pt x="1231" y="1363"/>
                    </a:lnTo>
                    <a:lnTo>
                      <a:pt x="1239" y="1371"/>
                    </a:lnTo>
                    <a:lnTo>
                      <a:pt x="1246" y="1379"/>
                    </a:lnTo>
                    <a:lnTo>
                      <a:pt x="1254" y="1385"/>
                    </a:lnTo>
                    <a:lnTo>
                      <a:pt x="1262" y="1390"/>
                    </a:lnTo>
                    <a:lnTo>
                      <a:pt x="1269" y="1398"/>
                    </a:lnTo>
                    <a:lnTo>
                      <a:pt x="1279" y="1404"/>
                    </a:lnTo>
                    <a:lnTo>
                      <a:pt x="1287" y="1410"/>
                    </a:lnTo>
                    <a:lnTo>
                      <a:pt x="1294" y="1413"/>
                    </a:lnTo>
                    <a:lnTo>
                      <a:pt x="1304" y="1419"/>
                    </a:lnTo>
                    <a:lnTo>
                      <a:pt x="1312" y="1423"/>
                    </a:lnTo>
                    <a:lnTo>
                      <a:pt x="1321" y="1429"/>
                    </a:lnTo>
                    <a:lnTo>
                      <a:pt x="1329" y="1433"/>
                    </a:lnTo>
                    <a:lnTo>
                      <a:pt x="1338" y="1436"/>
                    </a:lnTo>
                    <a:lnTo>
                      <a:pt x="1346" y="1440"/>
                    </a:lnTo>
                    <a:lnTo>
                      <a:pt x="1356" y="1444"/>
                    </a:lnTo>
                    <a:lnTo>
                      <a:pt x="1365" y="1446"/>
                    </a:lnTo>
                    <a:lnTo>
                      <a:pt x="1373" y="1450"/>
                    </a:lnTo>
                    <a:lnTo>
                      <a:pt x="1383" y="1452"/>
                    </a:lnTo>
                    <a:lnTo>
                      <a:pt x="1392" y="1454"/>
                    </a:lnTo>
                    <a:lnTo>
                      <a:pt x="1400" y="1456"/>
                    </a:lnTo>
                    <a:lnTo>
                      <a:pt x="1409" y="1458"/>
                    </a:lnTo>
                    <a:lnTo>
                      <a:pt x="1419" y="1460"/>
                    </a:lnTo>
                    <a:lnTo>
                      <a:pt x="1427" y="1460"/>
                    </a:lnTo>
                    <a:lnTo>
                      <a:pt x="1436" y="1461"/>
                    </a:lnTo>
                    <a:lnTo>
                      <a:pt x="1446" y="1461"/>
                    </a:lnTo>
                    <a:lnTo>
                      <a:pt x="1456" y="1461"/>
                    </a:lnTo>
                    <a:lnTo>
                      <a:pt x="1465" y="1461"/>
                    </a:lnTo>
                    <a:lnTo>
                      <a:pt x="1473" y="1461"/>
                    </a:lnTo>
                    <a:lnTo>
                      <a:pt x="1482" y="1461"/>
                    </a:lnTo>
                    <a:lnTo>
                      <a:pt x="1492" y="1460"/>
                    </a:lnTo>
                    <a:lnTo>
                      <a:pt x="1502" y="1458"/>
                    </a:lnTo>
                    <a:lnTo>
                      <a:pt x="1509" y="1458"/>
                    </a:lnTo>
                    <a:lnTo>
                      <a:pt x="1519" y="1456"/>
                    </a:lnTo>
                    <a:lnTo>
                      <a:pt x="1528" y="1454"/>
                    </a:lnTo>
                    <a:lnTo>
                      <a:pt x="1538" y="1450"/>
                    </a:lnTo>
                    <a:lnTo>
                      <a:pt x="1546" y="1448"/>
                    </a:lnTo>
                    <a:lnTo>
                      <a:pt x="1555" y="1444"/>
                    </a:lnTo>
                    <a:lnTo>
                      <a:pt x="1563" y="1442"/>
                    </a:lnTo>
                    <a:lnTo>
                      <a:pt x="1573" y="1438"/>
                    </a:lnTo>
                    <a:lnTo>
                      <a:pt x="1582" y="1435"/>
                    </a:lnTo>
                    <a:lnTo>
                      <a:pt x="1590" y="1431"/>
                    </a:lnTo>
                    <a:lnTo>
                      <a:pt x="1599" y="1427"/>
                    </a:lnTo>
                    <a:lnTo>
                      <a:pt x="1607" y="1421"/>
                    </a:lnTo>
                    <a:lnTo>
                      <a:pt x="1615" y="1417"/>
                    </a:lnTo>
                    <a:lnTo>
                      <a:pt x="1624" y="1412"/>
                    </a:lnTo>
                    <a:lnTo>
                      <a:pt x="1632" y="1406"/>
                    </a:lnTo>
                    <a:lnTo>
                      <a:pt x="1640" y="1400"/>
                    </a:lnTo>
                    <a:lnTo>
                      <a:pt x="1649" y="1394"/>
                    </a:lnTo>
                    <a:lnTo>
                      <a:pt x="1657" y="1388"/>
                    </a:lnTo>
                    <a:lnTo>
                      <a:pt x="1665" y="1381"/>
                    </a:lnTo>
                    <a:lnTo>
                      <a:pt x="1672" y="1375"/>
                    </a:lnTo>
                    <a:lnTo>
                      <a:pt x="1680" y="1367"/>
                    </a:lnTo>
                    <a:lnTo>
                      <a:pt x="1688" y="1360"/>
                    </a:lnTo>
                    <a:lnTo>
                      <a:pt x="1695" y="1352"/>
                    </a:lnTo>
                    <a:lnTo>
                      <a:pt x="1703" y="1344"/>
                    </a:lnTo>
                    <a:lnTo>
                      <a:pt x="1709" y="1337"/>
                    </a:lnTo>
                    <a:lnTo>
                      <a:pt x="1717" y="1329"/>
                    </a:lnTo>
                    <a:lnTo>
                      <a:pt x="1724" y="1319"/>
                    </a:lnTo>
                    <a:lnTo>
                      <a:pt x="1730" y="1312"/>
                    </a:lnTo>
                    <a:lnTo>
                      <a:pt x="1738" y="1302"/>
                    </a:lnTo>
                    <a:lnTo>
                      <a:pt x="1743" y="1292"/>
                    </a:lnTo>
                    <a:lnTo>
                      <a:pt x="1749" y="1283"/>
                    </a:lnTo>
                    <a:lnTo>
                      <a:pt x="1757" y="1273"/>
                    </a:lnTo>
                    <a:lnTo>
                      <a:pt x="1763" y="1264"/>
                    </a:lnTo>
                    <a:lnTo>
                      <a:pt x="1768" y="1254"/>
                    </a:lnTo>
                    <a:lnTo>
                      <a:pt x="1774" y="1242"/>
                    </a:lnTo>
                    <a:lnTo>
                      <a:pt x="1780" y="1233"/>
                    </a:lnTo>
                    <a:lnTo>
                      <a:pt x="1784" y="1221"/>
                    </a:lnTo>
                    <a:lnTo>
                      <a:pt x="1790" y="1212"/>
                    </a:lnTo>
                    <a:lnTo>
                      <a:pt x="1795" y="1200"/>
                    </a:lnTo>
                    <a:lnTo>
                      <a:pt x="1799" y="1189"/>
                    </a:lnTo>
                    <a:lnTo>
                      <a:pt x="1805" y="1177"/>
                    </a:lnTo>
                    <a:lnTo>
                      <a:pt x="1809" y="1164"/>
                    </a:lnTo>
                    <a:lnTo>
                      <a:pt x="1813" y="1152"/>
                    </a:lnTo>
                    <a:lnTo>
                      <a:pt x="1816" y="1141"/>
                    </a:lnTo>
                    <a:lnTo>
                      <a:pt x="1820" y="1127"/>
                    </a:lnTo>
                    <a:lnTo>
                      <a:pt x="1824" y="1116"/>
                    </a:lnTo>
                    <a:lnTo>
                      <a:pt x="1828" y="1102"/>
                    </a:lnTo>
                    <a:lnTo>
                      <a:pt x="1832" y="1089"/>
                    </a:lnTo>
                    <a:lnTo>
                      <a:pt x="1834" y="1077"/>
                    </a:lnTo>
                    <a:lnTo>
                      <a:pt x="1838" y="1064"/>
                    </a:lnTo>
                    <a:lnTo>
                      <a:pt x="1839" y="1050"/>
                    </a:lnTo>
                    <a:lnTo>
                      <a:pt x="1841" y="1037"/>
                    </a:lnTo>
                    <a:lnTo>
                      <a:pt x="1845" y="1022"/>
                    </a:lnTo>
                    <a:lnTo>
                      <a:pt x="1847" y="1008"/>
                    </a:lnTo>
                    <a:lnTo>
                      <a:pt x="1849" y="995"/>
                    </a:lnTo>
                    <a:lnTo>
                      <a:pt x="1849" y="981"/>
                    </a:lnTo>
                    <a:lnTo>
                      <a:pt x="1851" y="966"/>
                    </a:lnTo>
                    <a:lnTo>
                      <a:pt x="1853" y="952"/>
                    </a:lnTo>
                    <a:lnTo>
                      <a:pt x="1853" y="937"/>
                    </a:lnTo>
                    <a:lnTo>
                      <a:pt x="1853" y="922"/>
                    </a:lnTo>
                    <a:lnTo>
                      <a:pt x="1855" y="908"/>
                    </a:lnTo>
                    <a:lnTo>
                      <a:pt x="1855" y="893"/>
                    </a:lnTo>
                    <a:lnTo>
                      <a:pt x="1855" y="878"/>
                    </a:lnTo>
                    <a:lnTo>
                      <a:pt x="1853" y="862"/>
                    </a:lnTo>
                    <a:lnTo>
                      <a:pt x="1853" y="847"/>
                    </a:lnTo>
                    <a:lnTo>
                      <a:pt x="1853" y="831"/>
                    </a:lnTo>
                    <a:lnTo>
                      <a:pt x="1851" y="816"/>
                    </a:lnTo>
                    <a:lnTo>
                      <a:pt x="1849" y="801"/>
                    </a:lnTo>
                    <a:lnTo>
                      <a:pt x="1849" y="785"/>
                    </a:lnTo>
                    <a:lnTo>
                      <a:pt x="1847" y="770"/>
                    </a:lnTo>
                    <a:lnTo>
                      <a:pt x="1845" y="755"/>
                    </a:lnTo>
                    <a:lnTo>
                      <a:pt x="1843" y="739"/>
                    </a:lnTo>
                    <a:lnTo>
                      <a:pt x="1839" y="722"/>
                    </a:lnTo>
                    <a:lnTo>
                      <a:pt x="1838" y="707"/>
                    </a:lnTo>
                    <a:lnTo>
                      <a:pt x="1834" y="691"/>
                    </a:lnTo>
                    <a:lnTo>
                      <a:pt x="1832" y="676"/>
                    </a:lnTo>
                    <a:lnTo>
                      <a:pt x="1828" y="659"/>
                    </a:lnTo>
                    <a:lnTo>
                      <a:pt x="1824" y="643"/>
                    </a:lnTo>
                    <a:lnTo>
                      <a:pt x="1820" y="628"/>
                    </a:lnTo>
                    <a:lnTo>
                      <a:pt x="1816" y="611"/>
                    </a:lnTo>
                    <a:lnTo>
                      <a:pt x="1811" y="595"/>
                    </a:lnTo>
                    <a:lnTo>
                      <a:pt x="1807" y="578"/>
                    </a:lnTo>
                    <a:lnTo>
                      <a:pt x="1801" y="563"/>
                    </a:lnTo>
                    <a:lnTo>
                      <a:pt x="1795" y="547"/>
                    </a:lnTo>
                    <a:lnTo>
                      <a:pt x="1791" y="530"/>
                    </a:lnTo>
                    <a:lnTo>
                      <a:pt x="1786" y="514"/>
                    </a:lnTo>
                    <a:lnTo>
                      <a:pt x="1780" y="497"/>
                    </a:lnTo>
                    <a:lnTo>
                      <a:pt x="1772" y="482"/>
                    </a:lnTo>
                    <a:lnTo>
                      <a:pt x="1767" y="466"/>
                    </a:lnTo>
                    <a:lnTo>
                      <a:pt x="1761" y="449"/>
                    </a:lnTo>
                    <a:lnTo>
                      <a:pt x="1753" y="434"/>
                    </a:lnTo>
                    <a:lnTo>
                      <a:pt x="1745" y="418"/>
                    </a:lnTo>
                    <a:lnTo>
                      <a:pt x="1740" y="401"/>
                    </a:lnTo>
                    <a:lnTo>
                      <a:pt x="1732" y="386"/>
                    </a:lnTo>
                    <a:lnTo>
                      <a:pt x="1722" y="370"/>
                    </a:lnTo>
                    <a:lnTo>
                      <a:pt x="1715" y="355"/>
                    </a:lnTo>
                    <a:lnTo>
                      <a:pt x="1707" y="340"/>
                    </a:lnTo>
                    <a:lnTo>
                      <a:pt x="1699" y="322"/>
                    </a:lnTo>
                    <a:lnTo>
                      <a:pt x="1690" y="307"/>
                    </a:lnTo>
                    <a:lnTo>
                      <a:pt x="1680" y="292"/>
                    </a:lnTo>
                    <a:lnTo>
                      <a:pt x="1672" y="276"/>
                    </a:lnTo>
                    <a:lnTo>
                      <a:pt x="1663" y="261"/>
                    </a:lnTo>
                    <a:lnTo>
                      <a:pt x="1653" y="246"/>
                    </a:lnTo>
                    <a:lnTo>
                      <a:pt x="1644" y="232"/>
                    </a:lnTo>
                    <a:lnTo>
                      <a:pt x="1632" y="217"/>
                    </a:lnTo>
                    <a:lnTo>
                      <a:pt x="1623" y="201"/>
                    </a:lnTo>
                    <a:lnTo>
                      <a:pt x="1613" y="186"/>
                    </a:lnTo>
                    <a:lnTo>
                      <a:pt x="1601" y="173"/>
                    </a:lnTo>
                    <a:lnTo>
                      <a:pt x="1590" y="157"/>
                    </a:lnTo>
                    <a:lnTo>
                      <a:pt x="1580" y="142"/>
                    </a:lnTo>
                    <a:lnTo>
                      <a:pt x="1569" y="128"/>
                    </a:lnTo>
                    <a:lnTo>
                      <a:pt x="1557" y="113"/>
                    </a:lnTo>
                    <a:lnTo>
                      <a:pt x="1546" y="100"/>
                    </a:lnTo>
                    <a:lnTo>
                      <a:pt x="1534" y="86"/>
                    </a:lnTo>
                    <a:lnTo>
                      <a:pt x="1521" y="73"/>
                    </a:lnTo>
                    <a:lnTo>
                      <a:pt x="1509" y="59"/>
                    </a:lnTo>
                    <a:lnTo>
                      <a:pt x="1498" y="46"/>
                    </a:lnTo>
                    <a:lnTo>
                      <a:pt x="1484" y="32"/>
                    </a:lnTo>
                    <a:lnTo>
                      <a:pt x="1473" y="19"/>
                    </a:lnTo>
                    <a:lnTo>
                      <a:pt x="1459" y="5"/>
                    </a:lnTo>
                    <a:lnTo>
                      <a:pt x="1469" y="15"/>
                    </a:lnTo>
                    <a:lnTo>
                      <a:pt x="1482" y="29"/>
                    </a:lnTo>
                    <a:lnTo>
                      <a:pt x="1496" y="40"/>
                    </a:lnTo>
                    <a:lnTo>
                      <a:pt x="1509" y="54"/>
                    </a:lnTo>
                    <a:lnTo>
                      <a:pt x="1523" y="65"/>
                    </a:lnTo>
                    <a:lnTo>
                      <a:pt x="1536" y="77"/>
                    </a:lnTo>
                    <a:lnTo>
                      <a:pt x="1550" y="88"/>
                    </a:lnTo>
                    <a:lnTo>
                      <a:pt x="1565" y="100"/>
                    </a:lnTo>
                    <a:lnTo>
                      <a:pt x="1578" y="111"/>
                    </a:lnTo>
                    <a:lnTo>
                      <a:pt x="1594" y="123"/>
                    </a:lnTo>
                    <a:lnTo>
                      <a:pt x="1607" y="134"/>
                    </a:lnTo>
                    <a:lnTo>
                      <a:pt x="1623" y="146"/>
                    </a:lnTo>
                    <a:lnTo>
                      <a:pt x="1636" y="155"/>
                    </a:lnTo>
                    <a:lnTo>
                      <a:pt x="1651" y="167"/>
                    </a:lnTo>
                    <a:lnTo>
                      <a:pt x="1667" y="176"/>
                    </a:lnTo>
                    <a:lnTo>
                      <a:pt x="1682" y="186"/>
                    </a:lnTo>
                    <a:lnTo>
                      <a:pt x="1695" y="196"/>
                    </a:lnTo>
                    <a:lnTo>
                      <a:pt x="1711" y="205"/>
                    </a:lnTo>
                    <a:lnTo>
                      <a:pt x="1726" y="215"/>
                    </a:lnTo>
                    <a:lnTo>
                      <a:pt x="1742" y="224"/>
                    </a:lnTo>
                    <a:lnTo>
                      <a:pt x="1757" y="234"/>
                    </a:lnTo>
                    <a:lnTo>
                      <a:pt x="1772" y="242"/>
                    </a:lnTo>
                    <a:lnTo>
                      <a:pt x="1790" y="251"/>
                    </a:lnTo>
                    <a:lnTo>
                      <a:pt x="1805" y="259"/>
                    </a:lnTo>
                    <a:lnTo>
                      <a:pt x="1820" y="267"/>
                    </a:lnTo>
                    <a:lnTo>
                      <a:pt x="1836" y="276"/>
                    </a:lnTo>
                    <a:lnTo>
                      <a:pt x="1851" y="284"/>
                    </a:lnTo>
                    <a:lnTo>
                      <a:pt x="1868" y="290"/>
                    </a:lnTo>
                    <a:lnTo>
                      <a:pt x="1884" y="297"/>
                    </a:lnTo>
                    <a:lnTo>
                      <a:pt x="1899" y="305"/>
                    </a:lnTo>
                    <a:lnTo>
                      <a:pt x="1916" y="311"/>
                    </a:lnTo>
                    <a:lnTo>
                      <a:pt x="1932" y="319"/>
                    </a:lnTo>
                    <a:lnTo>
                      <a:pt x="1947" y="324"/>
                    </a:lnTo>
                    <a:lnTo>
                      <a:pt x="1964" y="330"/>
                    </a:lnTo>
                    <a:lnTo>
                      <a:pt x="1980" y="336"/>
                    </a:lnTo>
                    <a:lnTo>
                      <a:pt x="1997" y="342"/>
                    </a:lnTo>
                    <a:lnTo>
                      <a:pt x="2012" y="347"/>
                    </a:lnTo>
                    <a:lnTo>
                      <a:pt x="2028" y="351"/>
                    </a:lnTo>
                    <a:lnTo>
                      <a:pt x="2045" y="357"/>
                    </a:lnTo>
                    <a:lnTo>
                      <a:pt x="2060" y="361"/>
                    </a:lnTo>
                    <a:lnTo>
                      <a:pt x="2076" y="365"/>
                    </a:lnTo>
                    <a:lnTo>
                      <a:pt x="2093" y="369"/>
                    </a:lnTo>
                    <a:lnTo>
                      <a:pt x="2108" y="372"/>
                    </a:lnTo>
                    <a:lnTo>
                      <a:pt x="2124" y="376"/>
                    </a:lnTo>
                    <a:lnTo>
                      <a:pt x="2141" y="380"/>
                    </a:lnTo>
                    <a:lnTo>
                      <a:pt x="2156" y="382"/>
                    </a:lnTo>
                    <a:lnTo>
                      <a:pt x="2172" y="386"/>
                    </a:lnTo>
                    <a:lnTo>
                      <a:pt x="2189" y="388"/>
                    </a:lnTo>
                    <a:lnTo>
                      <a:pt x="2204" y="390"/>
                    </a:lnTo>
                    <a:lnTo>
                      <a:pt x="2220" y="392"/>
                    </a:lnTo>
                    <a:lnTo>
                      <a:pt x="2235" y="393"/>
                    </a:lnTo>
                    <a:lnTo>
                      <a:pt x="2250" y="395"/>
                    </a:lnTo>
                    <a:lnTo>
                      <a:pt x="2266" y="397"/>
                    </a:lnTo>
                    <a:lnTo>
                      <a:pt x="2281" y="399"/>
                    </a:lnTo>
                    <a:lnTo>
                      <a:pt x="2296" y="399"/>
                    </a:lnTo>
                    <a:lnTo>
                      <a:pt x="2312" y="399"/>
                    </a:lnTo>
                    <a:lnTo>
                      <a:pt x="2327" y="401"/>
                    </a:lnTo>
                    <a:lnTo>
                      <a:pt x="2343" y="401"/>
                    </a:lnTo>
                    <a:lnTo>
                      <a:pt x="2358" y="401"/>
                    </a:lnTo>
                    <a:lnTo>
                      <a:pt x="2371" y="399"/>
                    </a:lnTo>
                    <a:lnTo>
                      <a:pt x="2387" y="399"/>
                    </a:lnTo>
                    <a:lnTo>
                      <a:pt x="2402" y="399"/>
                    </a:lnTo>
                    <a:lnTo>
                      <a:pt x="2415" y="397"/>
                    </a:lnTo>
                    <a:lnTo>
                      <a:pt x="2431" y="397"/>
                    </a:lnTo>
                    <a:lnTo>
                      <a:pt x="2444" y="395"/>
                    </a:lnTo>
                    <a:lnTo>
                      <a:pt x="2458" y="393"/>
                    </a:lnTo>
                    <a:lnTo>
                      <a:pt x="2473" y="392"/>
                    </a:lnTo>
                    <a:lnTo>
                      <a:pt x="2487" y="390"/>
                    </a:lnTo>
                    <a:lnTo>
                      <a:pt x="2500" y="388"/>
                    </a:lnTo>
                    <a:lnTo>
                      <a:pt x="2513" y="384"/>
                    </a:lnTo>
                    <a:lnTo>
                      <a:pt x="2527" y="382"/>
                    </a:lnTo>
                    <a:lnTo>
                      <a:pt x="2540" y="378"/>
                    </a:lnTo>
                    <a:lnTo>
                      <a:pt x="2552" y="376"/>
                    </a:lnTo>
                    <a:lnTo>
                      <a:pt x="2565" y="372"/>
                    </a:lnTo>
                    <a:lnTo>
                      <a:pt x="2579" y="369"/>
                    </a:lnTo>
                    <a:lnTo>
                      <a:pt x="2590" y="365"/>
                    </a:lnTo>
                    <a:lnTo>
                      <a:pt x="2604" y="361"/>
                    </a:lnTo>
                    <a:lnTo>
                      <a:pt x="2615" y="357"/>
                    </a:lnTo>
                    <a:lnTo>
                      <a:pt x="2627" y="351"/>
                    </a:lnTo>
                    <a:lnTo>
                      <a:pt x="2638" y="347"/>
                    </a:lnTo>
                    <a:lnTo>
                      <a:pt x="2650" y="342"/>
                    </a:lnTo>
                    <a:lnTo>
                      <a:pt x="2661" y="338"/>
                    </a:lnTo>
                    <a:lnTo>
                      <a:pt x="2673" y="332"/>
                    </a:lnTo>
                    <a:lnTo>
                      <a:pt x="2684" y="326"/>
                    </a:lnTo>
                    <a:lnTo>
                      <a:pt x="2694" y="322"/>
                    </a:lnTo>
                    <a:lnTo>
                      <a:pt x="2705" y="317"/>
                    </a:lnTo>
                    <a:lnTo>
                      <a:pt x="2715" y="311"/>
                    </a:lnTo>
                    <a:lnTo>
                      <a:pt x="2725" y="303"/>
                    </a:lnTo>
                    <a:lnTo>
                      <a:pt x="2734" y="297"/>
                    </a:lnTo>
                    <a:lnTo>
                      <a:pt x="2744" y="292"/>
                    </a:lnTo>
                    <a:lnTo>
                      <a:pt x="2753" y="286"/>
                    </a:lnTo>
                    <a:lnTo>
                      <a:pt x="2763" y="278"/>
                    </a:lnTo>
                    <a:lnTo>
                      <a:pt x="2771" y="272"/>
                    </a:lnTo>
                    <a:lnTo>
                      <a:pt x="2780" y="265"/>
                    </a:lnTo>
                    <a:lnTo>
                      <a:pt x="2788" y="257"/>
                    </a:lnTo>
                    <a:lnTo>
                      <a:pt x="2796" y="251"/>
                    </a:lnTo>
                    <a:lnTo>
                      <a:pt x="2803" y="244"/>
                    </a:lnTo>
                    <a:lnTo>
                      <a:pt x="2811" y="236"/>
                    </a:lnTo>
                    <a:lnTo>
                      <a:pt x="2819" y="228"/>
                    </a:lnTo>
                    <a:lnTo>
                      <a:pt x="2826" y="221"/>
                    </a:lnTo>
                    <a:lnTo>
                      <a:pt x="2834" y="213"/>
                    </a:lnTo>
                    <a:lnTo>
                      <a:pt x="2840" y="205"/>
                    </a:lnTo>
                    <a:lnTo>
                      <a:pt x="2846" y="198"/>
                    </a:lnTo>
                    <a:lnTo>
                      <a:pt x="2851" y="190"/>
                    </a:lnTo>
                    <a:lnTo>
                      <a:pt x="2857" y="180"/>
                    </a:lnTo>
                    <a:lnTo>
                      <a:pt x="2863" y="173"/>
                    </a:lnTo>
                    <a:lnTo>
                      <a:pt x="2869" y="165"/>
                    </a:lnTo>
                    <a:lnTo>
                      <a:pt x="2874" y="155"/>
                    </a:lnTo>
                    <a:lnTo>
                      <a:pt x="2878" y="148"/>
                    </a:lnTo>
                    <a:lnTo>
                      <a:pt x="2882" y="138"/>
                    </a:lnTo>
                    <a:lnTo>
                      <a:pt x="2886" y="130"/>
                    </a:lnTo>
                    <a:lnTo>
                      <a:pt x="2890" y="121"/>
                    </a:lnTo>
                    <a:lnTo>
                      <a:pt x="2894" y="113"/>
                    </a:lnTo>
                    <a:lnTo>
                      <a:pt x="2897" y="103"/>
                    </a:lnTo>
                    <a:lnTo>
                      <a:pt x="2901" y="94"/>
                    </a:lnTo>
                    <a:lnTo>
                      <a:pt x="2903" y="86"/>
                    </a:lnTo>
                    <a:lnTo>
                      <a:pt x="2905" y="77"/>
                    </a:lnTo>
                    <a:lnTo>
                      <a:pt x="2907" y="67"/>
                    </a:lnTo>
                    <a:lnTo>
                      <a:pt x="2909" y="59"/>
                    </a:lnTo>
                    <a:lnTo>
                      <a:pt x="2911" y="50"/>
                    </a:lnTo>
                    <a:lnTo>
                      <a:pt x="2913" y="40"/>
                    </a:lnTo>
                    <a:lnTo>
                      <a:pt x="2913" y="30"/>
                    </a:lnTo>
                    <a:lnTo>
                      <a:pt x="2915" y="23"/>
                    </a:lnTo>
                    <a:lnTo>
                      <a:pt x="2915" y="13"/>
                    </a:lnTo>
                  </a:path>
                </a:pathLst>
              </a:custGeom>
              <a:solidFill>
                <a:srgbClr val="FFFF00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" name="Line 27"/>
              <p:cNvSpPr>
                <a:spLocks noChangeShapeType="1"/>
              </p:cNvSpPr>
              <p:nvPr/>
            </p:nvSpPr>
            <p:spPr bwMode="auto">
              <a:xfrm flipV="1">
                <a:off x="3147" y="3031"/>
                <a:ext cx="1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18" name="Text Box 28"/>
            <p:cNvSpPr txBox="1">
              <a:spLocks noChangeArrowheads="1"/>
            </p:cNvSpPr>
            <p:nvPr/>
          </p:nvSpPr>
          <p:spPr bwMode="auto">
            <a:xfrm>
              <a:off x="1934" y="1272"/>
              <a:ext cx="169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4319" name="Text Box 29"/>
            <p:cNvSpPr txBox="1">
              <a:spLocks noChangeArrowheads="1"/>
            </p:cNvSpPr>
            <p:nvPr/>
          </p:nvSpPr>
          <p:spPr bwMode="auto">
            <a:xfrm>
              <a:off x="1726" y="1386"/>
              <a:ext cx="17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Times New Roman" panose="02020603050405020304" pitchFamily="18" charset="0"/>
                </a:rPr>
                <a:t>_</a:t>
              </a:r>
            </a:p>
          </p:txBody>
        </p:sp>
        <p:sp>
          <p:nvSpPr>
            <p:cNvPr id="54320" name="Text Box 30"/>
            <p:cNvSpPr txBox="1">
              <a:spLocks noChangeArrowheads="1"/>
            </p:cNvSpPr>
            <p:nvPr/>
          </p:nvSpPr>
          <p:spPr bwMode="auto">
            <a:xfrm>
              <a:off x="2163" y="1392"/>
              <a:ext cx="17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Times New Roman" panose="02020603050405020304" pitchFamily="18" charset="0"/>
                </a:rPr>
                <a:t>_	</a:t>
              </a:r>
            </a:p>
          </p:txBody>
        </p:sp>
        <p:sp>
          <p:nvSpPr>
            <p:cNvPr id="54321" name="Text Box 31"/>
            <p:cNvSpPr txBox="1">
              <a:spLocks noChangeArrowheads="1"/>
            </p:cNvSpPr>
            <p:nvPr/>
          </p:nvSpPr>
          <p:spPr bwMode="auto">
            <a:xfrm>
              <a:off x="1926" y="1664"/>
              <a:ext cx="17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54308" name="Rectangle 32"/>
          <p:cNvSpPr>
            <a:spLocks noChangeArrowheads="1"/>
          </p:cNvSpPr>
          <p:nvPr/>
        </p:nvSpPr>
        <p:spPr bwMode="auto">
          <a:xfrm>
            <a:off x="2676525" y="2667000"/>
            <a:ext cx="1600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80"/>
                </a:solidFill>
                <a:latin typeface="Comic Sans MS" panose="030F0702030302020204" pitchFamily="66" charset="0"/>
              </a:rPr>
              <a:t>“d-wave”</a:t>
            </a:r>
          </a:p>
        </p:txBody>
      </p:sp>
      <p:sp>
        <p:nvSpPr>
          <p:cNvPr id="54309" name="Rectangle 20"/>
          <p:cNvSpPr>
            <a:spLocks noChangeArrowheads="1"/>
          </p:cNvSpPr>
          <p:nvPr/>
        </p:nvSpPr>
        <p:spPr bwMode="auto">
          <a:xfrm>
            <a:off x="1592263" y="642938"/>
            <a:ext cx="293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Cuprate superconductors</a:t>
            </a:r>
            <a:endParaRPr lang="en-US" altLang="en-US" sz="1800" b="1" baseline="-2500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10" name="Rectangle 2"/>
          <p:cNvSpPr>
            <a:spLocks noChangeArrowheads="1"/>
          </p:cNvSpPr>
          <p:nvPr/>
        </p:nvSpPr>
        <p:spPr bwMode="auto">
          <a:xfrm>
            <a:off x="1695450" y="1125538"/>
            <a:ext cx="161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66"/>
                </a:solidFill>
                <a:latin typeface="Comic Sans MS" panose="030F0702030302020204" pitchFamily="66" charset="0"/>
              </a:rPr>
              <a:t> YBa</a:t>
            </a:r>
            <a:r>
              <a:rPr lang="en-US" altLang="en-US" sz="1800" baseline="-25000">
                <a:solidFill>
                  <a:srgbClr val="000066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800">
                <a:solidFill>
                  <a:srgbClr val="000066"/>
                </a:solidFill>
                <a:latin typeface="Comic Sans MS" panose="030F0702030302020204" pitchFamily="66" charset="0"/>
              </a:rPr>
              <a:t>Cu</a:t>
            </a:r>
            <a:r>
              <a:rPr lang="en-US" altLang="en-US" sz="1800" baseline="-25000">
                <a:solidFill>
                  <a:srgbClr val="000066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800">
                <a:solidFill>
                  <a:srgbClr val="000066"/>
                </a:solidFill>
                <a:latin typeface="Comic Sans MS" panose="030F0702030302020204" pitchFamily="66" charset="0"/>
              </a:rPr>
              <a:t>O</a:t>
            </a:r>
            <a:r>
              <a:rPr lang="en-US" altLang="en-US" sz="1800" baseline="-25000">
                <a:solidFill>
                  <a:srgbClr val="000066"/>
                </a:solidFill>
                <a:latin typeface="Comic Sans MS" panose="030F0702030302020204" pitchFamily="66" charset="0"/>
              </a:rPr>
              <a:t>7-x</a:t>
            </a:r>
            <a:r>
              <a:rPr lang="en-US" altLang="en-US" sz="180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4311" name="Rectangle 3"/>
          <p:cNvSpPr>
            <a:spLocks noChangeArrowheads="1"/>
          </p:cNvSpPr>
          <p:nvPr/>
        </p:nvSpPr>
        <p:spPr bwMode="auto">
          <a:xfrm>
            <a:off x="3178175" y="1079500"/>
            <a:ext cx="1098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T</a:t>
            </a:r>
            <a:r>
              <a:rPr lang="en-US" altLang="en-US" sz="1800" baseline="-25000">
                <a:solidFill>
                  <a:srgbClr val="00008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1800">
                <a:solidFill>
                  <a:srgbClr val="000080"/>
                </a:solidFill>
                <a:latin typeface="Comic Sans MS" panose="030F0702030302020204" pitchFamily="66" charset="0"/>
              </a:rPr>
              <a:t> = 95K</a:t>
            </a:r>
          </a:p>
        </p:txBody>
      </p:sp>
      <p:cxnSp>
        <p:nvCxnSpPr>
          <p:cNvPr id="54312" name="Straight Connector 7"/>
          <p:cNvCxnSpPr>
            <a:cxnSpLocks noChangeShapeType="1"/>
          </p:cNvCxnSpPr>
          <p:nvPr/>
        </p:nvCxnSpPr>
        <p:spPr bwMode="auto">
          <a:xfrm>
            <a:off x="4525963" y="560388"/>
            <a:ext cx="0" cy="29479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313" name="Straight Connector 73"/>
          <p:cNvCxnSpPr>
            <a:cxnSpLocks noChangeShapeType="1"/>
          </p:cNvCxnSpPr>
          <p:nvPr/>
        </p:nvCxnSpPr>
        <p:spPr bwMode="auto">
          <a:xfrm>
            <a:off x="7350125" y="565150"/>
            <a:ext cx="0" cy="29432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314" name="Straight Connector 74"/>
          <p:cNvCxnSpPr>
            <a:cxnSpLocks noChangeShapeType="1"/>
          </p:cNvCxnSpPr>
          <p:nvPr/>
        </p:nvCxnSpPr>
        <p:spPr bwMode="auto">
          <a:xfrm flipH="1">
            <a:off x="5681663" y="3508375"/>
            <a:ext cx="15875" cy="33496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315" name="Straight Connector 76"/>
          <p:cNvCxnSpPr>
            <a:cxnSpLocks noChangeShapeType="1"/>
          </p:cNvCxnSpPr>
          <p:nvPr/>
        </p:nvCxnSpPr>
        <p:spPr bwMode="auto">
          <a:xfrm flipV="1">
            <a:off x="1524000" y="3508375"/>
            <a:ext cx="9144000" cy="1111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316" name="Straight Connector 88"/>
          <p:cNvCxnSpPr>
            <a:cxnSpLocks noChangeShapeType="1"/>
          </p:cNvCxnSpPr>
          <p:nvPr/>
        </p:nvCxnSpPr>
        <p:spPr bwMode="auto">
          <a:xfrm flipV="1">
            <a:off x="1498600" y="560388"/>
            <a:ext cx="9169400" cy="111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520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9"/>
          <p:cNvGraphicFramePr>
            <a:graphicFrameLocks noChangeAspect="1"/>
          </p:cNvGraphicFramePr>
          <p:nvPr/>
        </p:nvGraphicFramePr>
        <p:xfrm>
          <a:off x="7554913" y="393700"/>
          <a:ext cx="4279900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Mathcad" r:id="rId4" imgW="6410325" imgH="6619875" progId="Mathcad">
                  <p:embed/>
                </p:oleObj>
              </mc:Choice>
              <mc:Fallback>
                <p:oleObj name="Mathcad" r:id="rId4" imgW="6410325" imgH="6619875" progId="Mathcad">
                  <p:embed/>
                  <p:pic>
                    <p:nvPicPr>
                      <p:cNvPr id="512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913" y="393700"/>
                        <a:ext cx="4279900" cy="422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8229600" y="5607050"/>
            <a:ext cx="2843213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Complex order parameter </a:t>
            </a:r>
            <a:r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mercialPi BT" pitchFamily="18" charset="2"/>
                <a:ea typeface="+mn-ea"/>
                <a:cs typeface="+mn-cs"/>
                <a:sym typeface="Monotype Sorts" pitchFamily="2" charset="2"/>
              </a:rPr>
              <a:t></a:t>
            </a: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Monotype Sort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Monotype Sorts" pitchFamily="2" charset="2"/>
              </a:rPr>
              <a:t>broken time-reversal symmetry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Monotype Sorts" pitchFamily="2" charset="2"/>
              </a:rPr>
              <a:t>phase shift </a:t>
            </a:r>
            <a:r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  0, 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6213475" y="0"/>
            <a:ext cx="0" cy="6858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1205" name="Text Box 15"/>
          <p:cNvSpPr txBox="1">
            <a:spLocks noChangeArrowheads="1"/>
          </p:cNvSpPr>
          <p:nvPr/>
        </p:nvSpPr>
        <p:spPr bwMode="auto">
          <a:xfrm>
            <a:off x="8194675" y="148272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51206" name="Text Box 16"/>
          <p:cNvSpPr txBox="1">
            <a:spLocks noChangeArrowheads="1"/>
          </p:cNvSpPr>
          <p:nvPr/>
        </p:nvSpPr>
        <p:spPr bwMode="auto">
          <a:xfrm>
            <a:off x="7839075" y="145732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1207" name="Text Box 17"/>
          <p:cNvSpPr txBox="1">
            <a:spLocks noChangeArrowheads="1"/>
          </p:cNvSpPr>
          <p:nvPr/>
        </p:nvSpPr>
        <p:spPr bwMode="auto">
          <a:xfrm>
            <a:off x="8040688" y="2439988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51208" name="Text Box 18"/>
          <p:cNvSpPr txBox="1">
            <a:spLocks noChangeArrowheads="1"/>
          </p:cNvSpPr>
          <p:nvPr/>
        </p:nvSpPr>
        <p:spPr bwMode="auto">
          <a:xfrm>
            <a:off x="8051800" y="277812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1209" name="Text Box 19"/>
          <p:cNvSpPr txBox="1">
            <a:spLocks noChangeArrowheads="1"/>
          </p:cNvSpPr>
          <p:nvPr/>
        </p:nvSpPr>
        <p:spPr bwMode="auto">
          <a:xfrm>
            <a:off x="1543050" y="-6350"/>
            <a:ext cx="9159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Determining the Pairing Symmetry --- A Roadmap for Experimentalists</a:t>
            </a:r>
          </a:p>
        </p:txBody>
      </p:sp>
      <p:sp>
        <p:nvSpPr>
          <p:cNvPr id="51210" name="TextBox 1"/>
          <p:cNvSpPr txBox="1">
            <a:spLocks noChangeArrowheads="1"/>
          </p:cNvSpPr>
          <p:nvPr/>
        </p:nvSpPr>
        <p:spPr bwMode="auto">
          <a:xfrm>
            <a:off x="6581775" y="6569075"/>
            <a:ext cx="265113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</a:t>
            </a:r>
            <a:endParaRPr kumimoji="0" lang="en-US" altLang="en-US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1211" name="TextBox 19"/>
          <p:cNvSpPr txBox="1">
            <a:spLocks noChangeArrowheads="1"/>
          </p:cNvSpPr>
          <p:nvPr/>
        </p:nvSpPr>
        <p:spPr bwMode="auto">
          <a:xfrm>
            <a:off x="5130800" y="6572250"/>
            <a:ext cx="26511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</a:t>
            </a:r>
            <a:endParaRPr kumimoji="0" lang="en-US" altLang="en-US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1212" name="Rectangle 3"/>
          <p:cNvSpPr>
            <a:spLocks noChangeArrowheads="1"/>
          </p:cNvSpPr>
          <p:nvPr/>
        </p:nvSpPr>
        <p:spPr bwMode="auto">
          <a:xfrm>
            <a:off x="3211513" y="4340225"/>
            <a:ext cx="4175125" cy="2459038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613" name="TextBox 2"/>
          <p:cNvSpPr txBox="1">
            <a:spLocks noChangeArrowheads="1"/>
          </p:cNvSpPr>
          <p:nvPr/>
        </p:nvSpPr>
        <p:spPr bwMode="auto">
          <a:xfrm>
            <a:off x="403225" y="3125788"/>
            <a:ext cx="26574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Magnitude measurements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probe quasiparticles --- but can be masked or mimicked by impurities</a:t>
            </a:r>
          </a:p>
        </p:txBody>
      </p:sp>
      <p:sp>
        <p:nvSpPr>
          <p:cNvPr id="25614" name="TextBox 23"/>
          <p:cNvSpPr txBox="1">
            <a:spLocks noChangeArrowheads="1"/>
          </p:cNvSpPr>
          <p:nvPr/>
        </p:nvSpPr>
        <p:spPr bwMode="auto">
          <a:xfrm>
            <a:off x="403225" y="4416425"/>
            <a:ext cx="28082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Phase measurements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give a distinct signature --- less susceptible to microscopic details  </a:t>
            </a:r>
          </a:p>
        </p:txBody>
      </p:sp>
      <p:sp>
        <p:nvSpPr>
          <p:cNvPr id="51215" name="TextBox 25"/>
          <p:cNvSpPr txBox="1">
            <a:spLocks noChangeArrowheads="1"/>
          </p:cNvSpPr>
          <p:nvPr/>
        </p:nvSpPr>
        <p:spPr bwMode="auto">
          <a:xfrm>
            <a:off x="11001375" y="4411663"/>
            <a:ext cx="2635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</a:t>
            </a:r>
            <a:endParaRPr kumimoji="0" lang="en-US" altLang="en-US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1216" name="TextBox 26"/>
          <p:cNvSpPr txBox="1">
            <a:spLocks noChangeArrowheads="1"/>
          </p:cNvSpPr>
          <p:nvPr/>
        </p:nvSpPr>
        <p:spPr bwMode="auto">
          <a:xfrm>
            <a:off x="9548813" y="4413250"/>
            <a:ext cx="265112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</a:t>
            </a:r>
            <a:endParaRPr kumimoji="0" lang="en-US" altLang="en-US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1217" name="Rectangle 4"/>
          <p:cNvSpPr>
            <a:spLocks noChangeArrowheads="1"/>
          </p:cNvSpPr>
          <p:nvPr/>
        </p:nvSpPr>
        <p:spPr bwMode="auto">
          <a:xfrm>
            <a:off x="7632700" y="3294063"/>
            <a:ext cx="4191000" cy="135731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121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317500"/>
            <a:ext cx="4219575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11513" y="1076325"/>
            <a:ext cx="4175125" cy="2125663"/>
          </a:xfrm>
          <a:prstGeom prst="rect">
            <a:avLst/>
          </a:prstGeom>
          <a:noFill/>
          <a:ln w="254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9663113" y="4795838"/>
            <a:ext cx="152400" cy="682625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Up Arrow 33"/>
          <p:cNvSpPr/>
          <p:nvPr/>
        </p:nvSpPr>
        <p:spPr>
          <a:xfrm rot="16200000">
            <a:off x="7727157" y="5591968"/>
            <a:ext cx="152400" cy="531813"/>
          </a:xfrm>
          <a:prstGeom prst="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22" name="TextBox 10"/>
          <p:cNvSpPr txBox="1">
            <a:spLocks noChangeArrowheads="1"/>
          </p:cNvSpPr>
          <p:nvPr/>
        </p:nvSpPr>
        <p:spPr bwMode="auto">
          <a:xfrm>
            <a:off x="1543050" y="1455738"/>
            <a:ext cx="1592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Cuprate candidates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  vs. d</a:t>
            </a:r>
            <a:r>
              <a:rPr kumimoji="0" lang="en-US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</a:t>
            </a:r>
            <a:r>
              <a:rPr kumimoji="0" lang="en-US" altLang="en-US" sz="1800" b="0" i="0" u="none" strike="noStrike" kern="1200" cap="none" spc="0" normalizeH="0" baseline="3000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</a:t>
            </a:r>
            <a:r>
              <a:rPr kumimoji="0" lang="en-US" altLang="en-US" sz="1800" b="0" i="0" u="none" strike="noStrike" kern="1200" cap="none" spc="0" normalizeH="0" baseline="3000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pic>
        <p:nvPicPr>
          <p:cNvPr id="2562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262063"/>
            <a:ext cx="8350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2290763"/>
            <a:ext cx="8747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5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4" grpId="0"/>
      <p:bldP spid="8" grpId="0" animBg="1"/>
      <p:bldP spid="256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71" y="577982"/>
            <a:ext cx="543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the </a:t>
            </a:r>
            <a:r>
              <a:rPr lang="en-US" dirty="0" err="1" smtClean="0"/>
              <a:t>Bogoliubov</a:t>
            </a:r>
            <a:r>
              <a:rPr lang="en-US" dirty="0" smtClean="0"/>
              <a:t> quasiparticle operators: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147054" y="985314"/>
          <a:ext cx="24511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3" imgW="2031840" imgH="749160" progId="Equation.DSMT4">
                  <p:embed/>
                </p:oleObj>
              </mc:Choice>
              <mc:Fallback>
                <p:oleObj name="Equation" r:id="rId3" imgW="2031840" imgH="749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7054" y="985314"/>
                        <a:ext cx="2451100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82415" y="974262"/>
          <a:ext cx="25447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5" imgW="2057400" imgH="749160" progId="Equation.DSMT4">
                  <p:embed/>
                </p:oleObj>
              </mc:Choice>
              <mc:Fallback>
                <p:oleObj name="Equation" r:id="rId5" imgW="2057400" imgH="7491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2415" y="974262"/>
                        <a:ext cx="2544762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22371" y="2080745"/>
            <a:ext cx="395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resulting </a:t>
            </a:r>
            <a:r>
              <a:rPr lang="en-US" dirty="0" err="1" smtClean="0"/>
              <a:t>diagonalized</a:t>
            </a:r>
            <a:r>
              <a:rPr lang="en-US" dirty="0" smtClean="0"/>
              <a:t> Hamiltonian :</a:t>
            </a:r>
            <a:endParaRPr lang="en-US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902501" y="2446916"/>
          <a:ext cx="5043039" cy="713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7" imgW="3047760" imgH="431640" progId="Equation.DSMT4">
                  <p:embed/>
                </p:oleObj>
              </mc:Choice>
              <mc:Fallback>
                <p:oleObj name="Equation" r:id="rId7" imgW="3047760" imgH="4316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2501" y="2446916"/>
                        <a:ext cx="5043039" cy="713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26395" y="116249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31810" y="3121310"/>
            <a:ext cx="1406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ground state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328281" y="3094664"/>
            <a:ext cx="118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excitations</a:t>
            </a:r>
            <a:endParaRPr lang="en-US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7451537" y="2556865"/>
          <a:ext cx="1619419" cy="51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9" imgW="927000" imgH="291960" progId="Equation.DSMT4">
                  <p:embed/>
                </p:oleObj>
              </mc:Choice>
              <mc:Fallback>
                <p:oleObj name="Equation" r:id="rId9" imgW="927000" imgH="29196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51537" y="2556865"/>
                        <a:ext cx="1619419" cy="511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6523302" y="3160705"/>
          <a:ext cx="3938601" cy="52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11" imgW="3835080" imgH="507960" progId="Equation.DSMT4">
                  <p:embed/>
                </p:oleObj>
              </mc:Choice>
              <mc:Fallback>
                <p:oleObj name="Equation" r:id="rId11" imgW="3835080" imgH="5079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23302" y="3160705"/>
                        <a:ext cx="3938601" cy="521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>
            <a:off x="4188941" y="1358071"/>
            <a:ext cx="329513" cy="153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7644" y="3735605"/>
            <a:ext cx="1007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generate thermodynamic properties and the unique coherence factors that arise from pair correlations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7694" y="4660307"/>
            <a:ext cx="9935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</a:t>
            </a:r>
          </a:p>
          <a:p>
            <a:r>
              <a:rPr lang="en-US" dirty="0" smtClean="0"/>
              <a:t>	(1)  Extend to electrodynamics to generate the effect of quasiparticles on the supercurrent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34087" y="5512620"/>
            <a:ext cx="9584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(2)  Consider non-equilibrium states induced by perturbations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434087" y="6088319"/>
            <a:ext cx="9584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(3)  Give a </a:t>
            </a:r>
            <a:r>
              <a:rPr lang="en-US" u="sng" dirty="0" smtClean="0"/>
              <a:t>quick</a:t>
            </a:r>
            <a:r>
              <a:rPr lang="en-US" dirty="0" smtClean="0"/>
              <a:t> survey of phenomena beyond BCS superconductors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4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19" grpId="0"/>
      <p:bldP spid="33" grpId="0"/>
      <p:bldP spid="22" grpId="0" animBg="1"/>
      <p:bldP spid="25" grpId="0"/>
      <p:bldP spid="26" grpId="0"/>
      <p:bldP spid="8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654050"/>
            <a:ext cx="10321925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287838" y="165100"/>
            <a:ext cx="40719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Family tree of superconductors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07500" y="3622675"/>
            <a:ext cx="1063625" cy="3381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/>
              <a:t>pnictides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25675" y="3656013"/>
            <a:ext cx="1365250" cy="339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conventional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6096000" y="2441575"/>
            <a:ext cx="1214438" cy="3397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fullerenes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7751763" y="6232525"/>
            <a:ext cx="885825" cy="339725"/>
          </a:xfrm>
          <a:prstGeom prst="rect">
            <a:avLst/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carbon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8675" y="1228725"/>
            <a:ext cx="1897063" cy="3381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hydrogen </a:t>
            </a:r>
            <a:r>
              <a:rPr lang="en-US" sz="1600" dirty="0" err="1"/>
              <a:t>sulphide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70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4"/>
          <a:stretch>
            <a:fillRect/>
          </a:stretch>
        </p:blipFill>
        <p:spPr bwMode="auto">
          <a:xfrm>
            <a:off x="1524000" y="457200"/>
            <a:ext cx="87630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6900" y="66675"/>
            <a:ext cx="3683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2D2D8A"/>
                </a:solidFill>
                <a:latin typeface="Arial" charset="0"/>
              </a:rPr>
              <a:t>Family Tree --- Iron </a:t>
            </a:r>
            <a:r>
              <a:rPr lang="en-US" sz="2000" b="1" dirty="0" err="1">
                <a:solidFill>
                  <a:srgbClr val="2D2D8A"/>
                </a:solidFill>
                <a:latin typeface="Arial" charset="0"/>
              </a:rPr>
              <a:t>Pnictides</a:t>
            </a:r>
            <a:endParaRPr lang="en-US" sz="2000" b="1" dirty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2243138" y="457200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(1111)</a:t>
            </a:r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2101850" y="6356350"/>
            <a:ext cx="78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(122)</a:t>
            </a:r>
          </a:p>
        </p:txBody>
      </p:sp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3443288" y="6356350"/>
            <a:ext cx="754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(111)</a:t>
            </a:r>
          </a:p>
        </p:txBody>
      </p:sp>
      <p:sp>
        <p:nvSpPr>
          <p:cNvPr id="48135" name="TextBox 8"/>
          <p:cNvSpPr txBox="1">
            <a:spLocks noChangeArrowheads="1"/>
          </p:cNvSpPr>
          <p:nvPr/>
        </p:nvSpPr>
        <p:spPr bwMode="auto">
          <a:xfrm>
            <a:off x="4711701" y="6356350"/>
            <a:ext cx="62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(11)</a:t>
            </a:r>
          </a:p>
        </p:txBody>
      </p:sp>
    </p:spTree>
    <p:extLst>
      <p:ext uri="{BB962C8B-B14F-4D97-AF65-F5344CB8AC3E}">
        <p14:creationId xmlns:p14="http://schemas.microsoft.com/office/powerpoint/2010/main" val="34753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9"/>
          <p:cNvGrpSpPr>
            <a:grpSpLocks/>
          </p:cNvGrpSpPr>
          <p:nvPr/>
        </p:nvGrpSpPr>
        <p:grpSpPr bwMode="auto">
          <a:xfrm>
            <a:off x="2139950" y="3890964"/>
            <a:ext cx="3582988" cy="2820987"/>
            <a:chOff x="1153955" y="855865"/>
            <a:chExt cx="4800600" cy="4205287"/>
          </a:xfrm>
        </p:grpSpPr>
        <p:pic>
          <p:nvPicPr>
            <p:cNvPr id="4916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955" y="855865"/>
              <a:ext cx="4800600" cy="420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170" name="Straight Connector 5"/>
            <p:cNvCxnSpPr>
              <a:cxnSpLocks noChangeShapeType="1"/>
            </p:cNvCxnSpPr>
            <p:nvPr/>
          </p:nvCxnSpPr>
          <p:spPr bwMode="auto">
            <a:xfrm rot="5400000">
              <a:off x="220848" y="2756912"/>
              <a:ext cx="3341235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1" name="Straight Connector 6"/>
            <p:cNvCxnSpPr>
              <a:cxnSpLocks noChangeShapeType="1"/>
            </p:cNvCxnSpPr>
            <p:nvPr/>
          </p:nvCxnSpPr>
          <p:spPr bwMode="auto">
            <a:xfrm rot="10800000">
              <a:off x="1891466" y="4419714"/>
              <a:ext cx="3832684" cy="7817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155" name="Group 16"/>
          <p:cNvGrpSpPr>
            <a:grpSpLocks/>
          </p:cNvGrpSpPr>
          <p:nvPr/>
        </p:nvGrpSpPr>
        <p:grpSpPr bwMode="auto">
          <a:xfrm>
            <a:off x="6710364" y="1436689"/>
            <a:ext cx="3609975" cy="3070225"/>
            <a:chOff x="6519362" y="445167"/>
            <a:chExt cx="2239627" cy="2082297"/>
          </a:xfrm>
        </p:grpSpPr>
        <p:pic>
          <p:nvPicPr>
            <p:cNvPr id="4916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362" y="445167"/>
              <a:ext cx="2179470" cy="208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8470418" y="1359267"/>
              <a:ext cx="132960" cy="205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85649" y="1391567"/>
              <a:ext cx="173340" cy="761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82391" y="654051"/>
            <a:ext cx="54053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3200" baseline="-25000" dirty="0">
                <a:solidFill>
                  <a:srgbClr val="000000"/>
                </a:solidFill>
                <a:latin typeface="Arial"/>
                <a:sym typeface="Symbol"/>
              </a:rPr>
              <a:t></a:t>
            </a:r>
            <a:endParaRPr lang="en-US" sz="3200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57" name="TextBox 15"/>
          <p:cNvSpPr txBox="1">
            <a:spLocks noChangeArrowheads="1"/>
          </p:cNvSpPr>
          <p:nvPr/>
        </p:nvSpPr>
        <p:spPr bwMode="auto">
          <a:xfrm>
            <a:off x="3125788" y="241300"/>
            <a:ext cx="195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Phase diagrams</a:t>
            </a:r>
          </a:p>
        </p:txBody>
      </p:sp>
      <p:pic>
        <p:nvPicPr>
          <p:cNvPr id="4915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903288"/>
            <a:ext cx="40386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17"/>
          <p:cNvSpPr>
            <a:spLocks noChangeArrowheads="1"/>
          </p:cNvSpPr>
          <p:nvPr/>
        </p:nvSpPr>
        <p:spPr bwMode="auto">
          <a:xfrm>
            <a:off x="4521200" y="911225"/>
            <a:ext cx="1498600" cy="10033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9160" name="TextBox 18"/>
          <p:cNvSpPr txBox="1">
            <a:spLocks noChangeArrowheads="1"/>
          </p:cNvSpPr>
          <p:nvPr/>
        </p:nvSpPr>
        <p:spPr bwMode="auto">
          <a:xfrm>
            <a:off x="4611688" y="1239839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1111 family</a:t>
            </a:r>
          </a:p>
        </p:txBody>
      </p:sp>
      <p:sp>
        <p:nvSpPr>
          <p:cNvPr id="49161" name="Rectangle 19"/>
          <p:cNvSpPr>
            <a:spLocks noChangeArrowheads="1"/>
          </p:cNvSpPr>
          <p:nvPr/>
        </p:nvSpPr>
        <p:spPr bwMode="auto">
          <a:xfrm>
            <a:off x="4521200" y="3806825"/>
            <a:ext cx="1498600" cy="10048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9162" name="TextBox 20"/>
          <p:cNvSpPr txBox="1">
            <a:spLocks noChangeArrowheads="1"/>
          </p:cNvSpPr>
          <p:nvPr/>
        </p:nvSpPr>
        <p:spPr bwMode="auto">
          <a:xfrm>
            <a:off x="4649788" y="4137025"/>
            <a:ext cx="123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122 family</a:t>
            </a:r>
          </a:p>
        </p:txBody>
      </p:sp>
      <p:sp>
        <p:nvSpPr>
          <p:cNvPr id="49163" name="TextBox 21"/>
          <p:cNvSpPr txBox="1">
            <a:spLocks noChangeArrowheads="1"/>
          </p:cNvSpPr>
          <p:nvPr/>
        </p:nvSpPr>
        <p:spPr bwMode="auto">
          <a:xfrm>
            <a:off x="3790950" y="4926014"/>
            <a:ext cx="1720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Ba(Fe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1-x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As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49164" name="TextBox 22"/>
          <p:cNvSpPr txBox="1">
            <a:spLocks noChangeArrowheads="1"/>
          </p:cNvSpPr>
          <p:nvPr/>
        </p:nvSpPr>
        <p:spPr bwMode="auto">
          <a:xfrm>
            <a:off x="6946901" y="241300"/>
            <a:ext cx="314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Order parameter symmetry</a:t>
            </a:r>
          </a:p>
        </p:txBody>
      </p:sp>
      <p:sp>
        <p:nvSpPr>
          <p:cNvPr id="49165" name="TextBox 23"/>
          <p:cNvSpPr txBox="1">
            <a:spLocks noChangeArrowheads="1"/>
          </p:cNvSpPr>
          <p:nvPr/>
        </p:nvSpPr>
        <p:spPr bwMode="auto">
          <a:xfrm>
            <a:off x="7666038" y="4137026"/>
            <a:ext cx="1987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Phase-shift of 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</a:t>
            </a:r>
            <a:r>
              <a:rPr lang="en-US" altLang="en-US" sz="1800">
                <a:solidFill>
                  <a:srgbClr val="000000"/>
                </a:solidFill>
              </a:rPr>
              <a:t> between different electron bands</a:t>
            </a:r>
          </a:p>
        </p:txBody>
      </p:sp>
    </p:spTree>
    <p:extLst>
      <p:ext uri="{BB962C8B-B14F-4D97-AF65-F5344CB8AC3E}">
        <p14:creationId xmlns:p14="http://schemas.microsoft.com/office/powerpoint/2010/main" val="468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592" y="258048"/>
            <a:ext cx="369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this mean for the course?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649" y="832113"/>
            <a:ext cx="11225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quantum information science, not much.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0758" y="1298240"/>
            <a:ext cx="9382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general, unconventional SC is bad for qubits because of quasiparticles that are not suppressed by a fully-formed energy </a:t>
            </a:r>
            <a:r>
              <a:rPr lang="en-US" dirty="0" smtClean="0"/>
              <a:t>gap and because of vortices not pinned in Type II superconductors.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90757" y="2041366"/>
            <a:ext cx="9382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Most qubits utilize conventional metallic s-wave superconductors such as Al and Nb.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90757" y="2558404"/>
            <a:ext cx="9382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POSSIBLE EXCEPTION:  p-wave superconductors may support Majorana fermion </a:t>
            </a:r>
            <a:r>
              <a:rPr lang="en-US" dirty="0" err="1" smtClean="0"/>
              <a:t>stateas</a:t>
            </a:r>
            <a:r>
              <a:rPr lang="en-US" dirty="0" smtClean="0"/>
              <a:t> that could offer topological protection from dephasing --- more on this later.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4967" y="3619278"/>
            <a:ext cx="11225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superconductor device physics, a lot.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53402" y="4085405"/>
            <a:ext cx="9382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Quasiparticle tunneling is an excellent probe of order parameter/energy gap </a:t>
            </a:r>
            <a:r>
              <a:rPr lang="en-US" b="1" i="1" dirty="0" smtClean="0"/>
              <a:t>magnitude </a:t>
            </a:r>
            <a:r>
              <a:rPr lang="en-US" dirty="0" smtClean="0"/>
              <a:t>anisotropy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53402" y="4596833"/>
            <a:ext cx="9382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Josephson tunneling is an excellent probe of </a:t>
            </a:r>
            <a:r>
              <a:rPr lang="en-US" dirty="0"/>
              <a:t>order parameter/energy gap </a:t>
            </a:r>
            <a:r>
              <a:rPr lang="en-US" b="1" i="1" dirty="0" smtClean="0"/>
              <a:t>phase</a:t>
            </a:r>
            <a:r>
              <a:rPr lang="en-US" dirty="0" smtClean="0"/>
              <a:t> anisotropy and unconventional superconductivity.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943" y="80132"/>
            <a:ext cx="17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Electrodynamics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4732" y="523538"/>
                <a:ext cx="5864619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London: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                         (supercurrent only)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32" y="523538"/>
                <a:ext cx="5864619" cy="402931"/>
              </a:xfrm>
              <a:prstGeom prst="rect">
                <a:avLst/>
              </a:prstGeom>
              <a:blipFill>
                <a:blip r:embed="rId3"/>
                <a:stretch>
                  <a:fillRect l="-624" t="-757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3943" y="209919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BCS: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1507" y="1005641"/>
                <a:ext cx="5263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Rigid wavefunction --- all electrons acquire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507" y="1005641"/>
                <a:ext cx="5263620" cy="369332"/>
              </a:xfrm>
              <a:prstGeom prst="rect">
                <a:avLst/>
              </a:prstGeom>
              <a:blipFill>
                <a:blip r:embed="rId4"/>
                <a:stretch>
                  <a:fillRect l="-1043" t="-9836" r="-115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00082" y="1366005"/>
                <a:ext cx="4406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Can allow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(in two-fluid or GL picture)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82" y="1366005"/>
                <a:ext cx="4406719" cy="369332"/>
              </a:xfrm>
              <a:prstGeom prst="rect">
                <a:avLst/>
              </a:prstGeom>
              <a:blipFill>
                <a:blip r:embed="rId5"/>
                <a:stretch>
                  <a:fillRect l="-1107" t="-8197" r="-69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8368" y="2795117"/>
                <a:ext cx="2932341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68" y="2795117"/>
                <a:ext cx="2932341" cy="8917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68368" y="3733303"/>
                <a:ext cx="4052391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68" y="3733303"/>
                <a:ext cx="4052391" cy="672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512044" y="4383546"/>
            <a:ext cx="4977516" cy="1034302"/>
            <a:chOff x="1548626" y="4372161"/>
            <a:chExt cx="4977516" cy="1034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548626" y="4595792"/>
                  <a:ext cx="4977516" cy="672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626" y="4595792"/>
                  <a:ext cx="4977516" cy="6721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V="1">
              <a:off x="2888781" y="4664029"/>
              <a:ext cx="295275" cy="4143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84056" y="4372161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056" y="4372161"/>
                  <a:ext cx="18114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2847906" y="5129464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odd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3685" y="5129463"/>
              <a:ext cx="4853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even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20041" y="1950687"/>
                <a:ext cx="2365904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41" y="1950687"/>
                <a:ext cx="2365904" cy="764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96233" y="5506682"/>
                <a:ext cx="2260939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33" y="5506682"/>
                <a:ext cx="2260939" cy="6721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43883" y="6168258"/>
            <a:ext cx="1082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diamagnetic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762592" y="6168257"/>
            <a:ext cx="1186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paramagnetic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12105" y="6379697"/>
            <a:ext cx="646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(pairs)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93552" y="6358627"/>
            <a:ext cx="587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qp’s</a:t>
            </a:r>
            <a:r>
              <a:rPr lang="en-US" sz="1400" dirty="0" smtClean="0"/>
              <a:t>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51676" y="2559893"/>
                <a:ext cx="3009836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    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(no </a:t>
                </a:r>
                <a:r>
                  <a:rPr lang="en-US" dirty="0" err="1" smtClean="0"/>
                  <a:t>qp’s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676" y="2559893"/>
                <a:ext cx="3009836" cy="310598"/>
              </a:xfrm>
              <a:prstGeom prst="rect">
                <a:avLst/>
              </a:prstGeom>
              <a:blipFill>
                <a:blip r:embed="rId12"/>
                <a:stretch>
                  <a:fillRect l="-2840" t="-25490" b="-45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20039" y="3930457"/>
                <a:ext cx="32609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    </m:t>
                    </m:r>
                  </m:oMath>
                </a14:m>
                <a:r>
                  <a:rPr lang="en-US" dirty="0" smtClean="0"/>
                  <a:t>QP current term vanishes </a:t>
                </a:r>
                <a:endParaRPr lang="en-US" u="sng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039" y="3930457"/>
                <a:ext cx="3260957" cy="276999"/>
              </a:xfrm>
              <a:prstGeom prst="rect">
                <a:avLst/>
              </a:prstGeom>
              <a:blipFill>
                <a:blip r:embed="rId13"/>
                <a:stretch>
                  <a:fillRect l="-2617" t="-28889" r="-336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751676" y="6119001"/>
            <a:ext cx="22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THIS IS NOT TRUE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19443" y="6165167"/>
                <a:ext cx="16545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changed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443" y="6165167"/>
                <a:ext cx="1654556" cy="276999"/>
              </a:xfrm>
              <a:prstGeom prst="rect">
                <a:avLst/>
              </a:prstGeom>
              <a:blipFill>
                <a:blip r:embed="rId14"/>
                <a:stretch>
                  <a:fillRect l="-5166" t="-28261" r="-1328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9047779" y="6303667"/>
            <a:ext cx="287808" cy="12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679144" y="2965294"/>
                <a:ext cx="5191206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equivalent to pairing </a:t>
                </a:r>
                <a:r>
                  <a:rPr lang="en-US" dirty="0" smtClean="0"/>
                  <a:t>between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144" y="2965294"/>
                <a:ext cx="5191206" cy="506870"/>
              </a:xfrm>
              <a:prstGeom prst="rect">
                <a:avLst/>
              </a:prstGeom>
              <a:blipFill>
                <a:blip r:embed="rId15"/>
                <a:stretch>
                  <a:fillRect l="-1058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876093" y="386837"/>
                <a:ext cx="1067985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093" y="386837"/>
                <a:ext cx="1067985" cy="64819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7842571" y="4267812"/>
          <a:ext cx="2500312" cy="726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17" imgW="1790640" imgH="520560" progId="Equation.DSMT4">
                  <p:embed/>
                </p:oleObj>
              </mc:Choice>
              <mc:Fallback>
                <p:oleObj name="Equation" r:id="rId17" imgW="1790640" imgH="52056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42571" y="4267812"/>
                        <a:ext cx="2500312" cy="726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543939" y="434991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if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407641" y="5095133"/>
            <a:ext cx="4022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equilibrium Fermi-Dirac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766687" y="2965294"/>
                <a:ext cx="1267526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687" y="2965294"/>
                <a:ext cx="1267526" cy="50687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47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6" grpId="0"/>
      <p:bldP spid="27" grpId="0"/>
      <p:bldP spid="30" grpId="0"/>
      <p:bldP spid="22" grpId="0"/>
      <p:bldP spid="24" grpId="0"/>
      <p:bldP spid="25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5289613" y="1454573"/>
            <a:ext cx="216926" cy="300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50585" y="98160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neglect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0113" y="4673012"/>
            <a:ext cx="1466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scattering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24855" y="4224889"/>
            <a:ext cx="278056" cy="399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997939" y="4224338"/>
            <a:ext cx="243840" cy="401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59847" y="4624809"/>
            <a:ext cx="149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Type II </a:t>
            </a:r>
          </a:p>
          <a:p>
            <a:pPr algn="ctr"/>
            <a:r>
              <a:rPr lang="en-US" sz="1600" dirty="0" smtClean="0"/>
              <a:t>coherence factors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380897" y="4131823"/>
            <a:ext cx="0" cy="4533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80702" y="4624809"/>
            <a:ext cx="151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creation (</a:t>
            </a:r>
            <a:r>
              <a:rPr lang="en-US" sz="1600" dirty="0" err="1" smtClean="0"/>
              <a:t>pairbreaking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44379" y="4624808"/>
            <a:ext cx="156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annihilation </a:t>
            </a:r>
          </a:p>
          <a:p>
            <a:pPr algn="ctr"/>
            <a:r>
              <a:rPr lang="en-US" sz="1600" dirty="0" smtClean="0"/>
              <a:t>(recombination) 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473237" y="16240"/>
            <a:ext cx="242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Linear Response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53128" y="385572"/>
                <a:ext cx="3187347" cy="486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Apply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</m:t>
                    </m:r>
                    <m:groupChr>
                      <m:groupChrPr>
                        <m:chr m:val="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8" y="385572"/>
                <a:ext cx="3187347" cy="486543"/>
              </a:xfrm>
              <a:prstGeom prst="rect">
                <a:avLst/>
              </a:prstGeom>
              <a:blipFill>
                <a:blip r:embed="rId3"/>
                <a:stretch>
                  <a:fillRect l="-1530" t="-27500" r="-8413" b="-4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63548" y="242627"/>
                <a:ext cx="2467727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48" y="242627"/>
                <a:ext cx="2467727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3237" y="1265818"/>
                <a:ext cx="5531771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37" y="1265818"/>
                <a:ext cx="5531771" cy="7958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369866" y="848328"/>
            <a:ext cx="1857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Fourier </a:t>
            </a:r>
            <a:r>
              <a:rPr lang="en-US" dirty="0"/>
              <a:t>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53811" y="2305267"/>
                <a:ext cx="3764172" cy="794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11" y="2305267"/>
                <a:ext cx="3764172" cy="7949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9688496" y="866874"/>
            <a:ext cx="1427706" cy="1351006"/>
            <a:chOff x="3343275" y="3914775"/>
            <a:chExt cx="1425357" cy="127635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43275" y="4552950"/>
              <a:ext cx="557213" cy="6381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3524250" y="3914775"/>
              <a:ext cx="342900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3949481" y="4498596"/>
              <a:ext cx="819151" cy="132055"/>
            </a:xfrm>
            <a:custGeom>
              <a:avLst/>
              <a:gdLst>
                <a:gd name="connsiteX0" fmla="*/ 852487 w 852487"/>
                <a:gd name="connsiteY0" fmla="*/ 67057 h 78500"/>
                <a:gd name="connsiteX1" fmla="*/ 733425 w 852487"/>
                <a:gd name="connsiteY1" fmla="*/ 76582 h 78500"/>
                <a:gd name="connsiteX2" fmla="*/ 704850 w 852487"/>
                <a:gd name="connsiteY2" fmla="*/ 33719 h 78500"/>
                <a:gd name="connsiteX3" fmla="*/ 566737 w 852487"/>
                <a:gd name="connsiteY3" fmla="*/ 57532 h 78500"/>
                <a:gd name="connsiteX4" fmla="*/ 423862 w 852487"/>
                <a:gd name="connsiteY4" fmla="*/ 28957 h 78500"/>
                <a:gd name="connsiteX5" fmla="*/ 309562 w 852487"/>
                <a:gd name="connsiteY5" fmla="*/ 67057 h 78500"/>
                <a:gd name="connsiteX6" fmla="*/ 233362 w 852487"/>
                <a:gd name="connsiteY6" fmla="*/ 382 h 78500"/>
                <a:gd name="connsiteX7" fmla="*/ 57150 w 852487"/>
                <a:gd name="connsiteY7" fmla="*/ 38482 h 78500"/>
                <a:gd name="connsiteX8" fmla="*/ 0 w 852487"/>
                <a:gd name="connsiteY8" fmla="*/ 9907 h 78500"/>
                <a:gd name="connsiteX0" fmla="*/ 852487 w 852487"/>
                <a:gd name="connsiteY0" fmla="*/ 66914 h 78357"/>
                <a:gd name="connsiteX1" fmla="*/ 733425 w 852487"/>
                <a:gd name="connsiteY1" fmla="*/ 76439 h 78357"/>
                <a:gd name="connsiteX2" fmla="*/ 704850 w 852487"/>
                <a:gd name="connsiteY2" fmla="*/ 33576 h 78357"/>
                <a:gd name="connsiteX3" fmla="*/ 566737 w 852487"/>
                <a:gd name="connsiteY3" fmla="*/ 57389 h 78357"/>
                <a:gd name="connsiteX4" fmla="*/ 423862 w 852487"/>
                <a:gd name="connsiteY4" fmla="*/ 28814 h 78357"/>
                <a:gd name="connsiteX5" fmla="*/ 309562 w 852487"/>
                <a:gd name="connsiteY5" fmla="*/ 66914 h 78357"/>
                <a:gd name="connsiteX6" fmla="*/ 233362 w 852487"/>
                <a:gd name="connsiteY6" fmla="*/ 239 h 78357"/>
                <a:gd name="connsiteX7" fmla="*/ 102017 w 852487"/>
                <a:gd name="connsiteY7" fmla="*/ 43421 h 78357"/>
                <a:gd name="connsiteX8" fmla="*/ 0 w 852487"/>
                <a:gd name="connsiteY8" fmla="*/ 9764 h 78357"/>
                <a:gd name="connsiteX0" fmla="*/ 852487 w 852487"/>
                <a:gd name="connsiteY0" fmla="*/ 59328 h 70771"/>
                <a:gd name="connsiteX1" fmla="*/ 733425 w 852487"/>
                <a:gd name="connsiteY1" fmla="*/ 68853 h 70771"/>
                <a:gd name="connsiteX2" fmla="*/ 704850 w 852487"/>
                <a:gd name="connsiteY2" fmla="*/ 25990 h 70771"/>
                <a:gd name="connsiteX3" fmla="*/ 566737 w 852487"/>
                <a:gd name="connsiteY3" fmla="*/ 49803 h 70771"/>
                <a:gd name="connsiteX4" fmla="*/ 423862 w 852487"/>
                <a:gd name="connsiteY4" fmla="*/ 21228 h 70771"/>
                <a:gd name="connsiteX5" fmla="*/ 309562 w 852487"/>
                <a:gd name="connsiteY5" fmla="*/ 59328 h 70771"/>
                <a:gd name="connsiteX6" fmla="*/ 224388 w 852487"/>
                <a:gd name="connsiteY6" fmla="*/ 276 h 70771"/>
                <a:gd name="connsiteX7" fmla="*/ 102017 w 852487"/>
                <a:gd name="connsiteY7" fmla="*/ 35835 h 70771"/>
                <a:gd name="connsiteX8" fmla="*/ 0 w 852487"/>
                <a:gd name="connsiteY8" fmla="*/ 2178 h 70771"/>
                <a:gd name="connsiteX0" fmla="*/ 852487 w 852487"/>
                <a:gd name="connsiteY0" fmla="*/ 59185 h 70628"/>
                <a:gd name="connsiteX1" fmla="*/ 733425 w 852487"/>
                <a:gd name="connsiteY1" fmla="*/ 68710 h 70628"/>
                <a:gd name="connsiteX2" fmla="*/ 704850 w 852487"/>
                <a:gd name="connsiteY2" fmla="*/ 25847 h 70628"/>
                <a:gd name="connsiteX3" fmla="*/ 566737 w 852487"/>
                <a:gd name="connsiteY3" fmla="*/ 49660 h 70628"/>
                <a:gd name="connsiteX4" fmla="*/ 423862 w 852487"/>
                <a:gd name="connsiteY4" fmla="*/ 21085 h 70628"/>
                <a:gd name="connsiteX5" fmla="*/ 294606 w 852487"/>
                <a:gd name="connsiteY5" fmla="*/ 51562 h 70628"/>
                <a:gd name="connsiteX6" fmla="*/ 224388 w 852487"/>
                <a:gd name="connsiteY6" fmla="*/ 133 h 70628"/>
                <a:gd name="connsiteX7" fmla="*/ 102017 w 852487"/>
                <a:gd name="connsiteY7" fmla="*/ 35692 h 70628"/>
                <a:gd name="connsiteX8" fmla="*/ 0 w 852487"/>
                <a:gd name="connsiteY8" fmla="*/ 2035 h 70628"/>
                <a:gd name="connsiteX0" fmla="*/ 852487 w 852487"/>
                <a:gd name="connsiteY0" fmla="*/ 59185 h 70628"/>
                <a:gd name="connsiteX1" fmla="*/ 733425 w 852487"/>
                <a:gd name="connsiteY1" fmla="*/ 68710 h 70628"/>
                <a:gd name="connsiteX2" fmla="*/ 704850 w 852487"/>
                <a:gd name="connsiteY2" fmla="*/ 25847 h 70628"/>
                <a:gd name="connsiteX3" fmla="*/ 545799 w 852487"/>
                <a:gd name="connsiteY3" fmla="*/ 57284 h 70628"/>
                <a:gd name="connsiteX4" fmla="*/ 423862 w 852487"/>
                <a:gd name="connsiteY4" fmla="*/ 21085 h 70628"/>
                <a:gd name="connsiteX5" fmla="*/ 294606 w 852487"/>
                <a:gd name="connsiteY5" fmla="*/ 51562 h 70628"/>
                <a:gd name="connsiteX6" fmla="*/ 224388 w 852487"/>
                <a:gd name="connsiteY6" fmla="*/ 133 h 70628"/>
                <a:gd name="connsiteX7" fmla="*/ 102017 w 852487"/>
                <a:gd name="connsiteY7" fmla="*/ 35692 h 70628"/>
                <a:gd name="connsiteX8" fmla="*/ 0 w 852487"/>
                <a:gd name="connsiteY8" fmla="*/ 2035 h 70628"/>
                <a:gd name="connsiteX0" fmla="*/ 852487 w 852487"/>
                <a:gd name="connsiteY0" fmla="*/ 59185 h 70452"/>
                <a:gd name="connsiteX1" fmla="*/ 733425 w 852487"/>
                <a:gd name="connsiteY1" fmla="*/ 68710 h 70452"/>
                <a:gd name="connsiteX2" fmla="*/ 680921 w 852487"/>
                <a:gd name="connsiteY2" fmla="*/ 28388 h 70452"/>
                <a:gd name="connsiteX3" fmla="*/ 545799 w 852487"/>
                <a:gd name="connsiteY3" fmla="*/ 57284 h 70452"/>
                <a:gd name="connsiteX4" fmla="*/ 423862 w 852487"/>
                <a:gd name="connsiteY4" fmla="*/ 21085 h 70452"/>
                <a:gd name="connsiteX5" fmla="*/ 294606 w 852487"/>
                <a:gd name="connsiteY5" fmla="*/ 51562 h 70452"/>
                <a:gd name="connsiteX6" fmla="*/ 224388 w 852487"/>
                <a:gd name="connsiteY6" fmla="*/ 133 h 70452"/>
                <a:gd name="connsiteX7" fmla="*/ 102017 w 852487"/>
                <a:gd name="connsiteY7" fmla="*/ 35692 h 70452"/>
                <a:gd name="connsiteX8" fmla="*/ 0 w 852487"/>
                <a:gd name="connsiteY8" fmla="*/ 2035 h 70452"/>
                <a:gd name="connsiteX0" fmla="*/ 852487 w 852487"/>
                <a:gd name="connsiteY0" fmla="*/ 59193 h 70460"/>
                <a:gd name="connsiteX1" fmla="*/ 733425 w 852487"/>
                <a:gd name="connsiteY1" fmla="*/ 68718 h 70460"/>
                <a:gd name="connsiteX2" fmla="*/ 680921 w 852487"/>
                <a:gd name="connsiteY2" fmla="*/ 28396 h 70460"/>
                <a:gd name="connsiteX3" fmla="*/ 545799 w 852487"/>
                <a:gd name="connsiteY3" fmla="*/ 57292 h 70460"/>
                <a:gd name="connsiteX4" fmla="*/ 423862 w 852487"/>
                <a:gd name="connsiteY4" fmla="*/ 21093 h 70460"/>
                <a:gd name="connsiteX5" fmla="*/ 294606 w 852487"/>
                <a:gd name="connsiteY5" fmla="*/ 51570 h 70460"/>
                <a:gd name="connsiteX6" fmla="*/ 224388 w 852487"/>
                <a:gd name="connsiteY6" fmla="*/ 141 h 70460"/>
                <a:gd name="connsiteX7" fmla="*/ 102017 w 852487"/>
                <a:gd name="connsiteY7" fmla="*/ 35700 h 70460"/>
                <a:gd name="connsiteX8" fmla="*/ 0 w 852487"/>
                <a:gd name="connsiteY8" fmla="*/ 17290 h 70460"/>
                <a:gd name="connsiteX0" fmla="*/ 852487 w 852487"/>
                <a:gd name="connsiteY0" fmla="*/ 59193 h 70460"/>
                <a:gd name="connsiteX1" fmla="*/ 733425 w 852487"/>
                <a:gd name="connsiteY1" fmla="*/ 68718 h 70460"/>
                <a:gd name="connsiteX2" fmla="*/ 680921 w 852487"/>
                <a:gd name="connsiteY2" fmla="*/ 28396 h 70460"/>
                <a:gd name="connsiteX3" fmla="*/ 545799 w 852487"/>
                <a:gd name="connsiteY3" fmla="*/ 57292 h 70460"/>
                <a:gd name="connsiteX4" fmla="*/ 423862 w 852487"/>
                <a:gd name="connsiteY4" fmla="*/ 21093 h 70460"/>
                <a:gd name="connsiteX5" fmla="*/ 294606 w 852487"/>
                <a:gd name="connsiteY5" fmla="*/ 51570 h 70460"/>
                <a:gd name="connsiteX6" fmla="*/ 224388 w 852487"/>
                <a:gd name="connsiteY6" fmla="*/ 141 h 70460"/>
                <a:gd name="connsiteX7" fmla="*/ 102017 w 852487"/>
                <a:gd name="connsiteY7" fmla="*/ 35700 h 70460"/>
                <a:gd name="connsiteX8" fmla="*/ 0 w 852487"/>
                <a:gd name="connsiteY8" fmla="*/ 17290 h 7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487" h="70460">
                  <a:moveTo>
                    <a:pt x="852487" y="59193"/>
                  </a:moveTo>
                  <a:cubicBezTo>
                    <a:pt x="805259" y="66733"/>
                    <a:pt x="762019" y="73851"/>
                    <a:pt x="733425" y="68718"/>
                  </a:cubicBezTo>
                  <a:cubicBezTo>
                    <a:pt x="704831" y="63585"/>
                    <a:pt x="712192" y="30300"/>
                    <a:pt x="680921" y="28396"/>
                  </a:cubicBezTo>
                  <a:cubicBezTo>
                    <a:pt x="649650" y="26492"/>
                    <a:pt x="588642" y="58509"/>
                    <a:pt x="545799" y="57292"/>
                  </a:cubicBezTo>
                  <a:cubicBezTo>
                    <a:pt x="502956" y="56075"/>
                    <a:pt x="465727" y="22047"/>
                    <a:pt x="423862" y="21093"/>
                  </a:cubicBezTo>
                  <a:cubicBezTo>
                    <a:pt x="381997" y="20139"/>
                    <a:pt x="327852" y="55062"/>
                    <a:pt x="294606" y="51570"/>
                  </a:cubicBezTo>
                  <a:cubicBezTo>
                    <a:pt x="261360" y="48078"/>
                    <a:pt x="256486" y="2786"/>
                    <a:pt x="224388" y="141"/>
                  </a:cubicBezTo>
                  <a:cubicBezTo>
                    <a:pt x="192290" y="-2504"/>
                    <a:pt x="139415" y="32842"/>
                    <a:pt x="102017" y="35700"/>
                  </a:cubicBezTo>
                  <a:cubicBezTo>
                    <a:pt x="64619" y="38558"/>
                    <a:pt x="29351" y="22527"/>
                    <a:pt x="0" y="1729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3764710" y="3977290"/>
            <a:ext cx="495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4" name="Equation" r:id="rId7" imgW="495000" imgH="317160" progId="Equation.DSMT4">
                    <p:embed/>
                  </p:oleObj>
                </mc:Choice>
                <mc:Fallback>
                  <p:oleObj name="Equation" r:id="rId7" imgW="495000" imgH="317160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64710" y="3977290"/>
                          <a:ext cx="4953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4411171" y="4219575"/>
            <a:ext cx="165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5" name="Equation" r:id="rId9" imgW="164880" imgH="317160" progId="Equation.DSMT4">
                    <p:embed/>
                  </p:oleObj>
                </mc:Choice>
                <mc:Fallback>
                  <p:oleObj name="Equation" r:id="rId9" imgW="164880" imgH="317160" progId="Equation.DSMT4">
                    <p:embed/>
                    <p:pic>
                      <p:nvPicPr>
                        <p:cNvPr id="28" name="Object 2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11171" y="4219575"/>
                          <a:ext cx="1651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/>
            </p:nvPr>
          </p:nvGraphicFramePr>
          <p:xfrm>
            <a:off x="3677335" y="4865920"/>
            <a:ext cx="1651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6" name="Equation" r:id="rId11" imgW="164880" imgH="279360" progId="Equation.DSMT4">
                    <p:embed/>
                  </p:oleObj>
                </mc:Choice>
                <mc:Fallback>
                  <p:oleObj name="Equation" r:id="rId11" imgW="164880" imgH="27936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677335" y="4865920"/>
                          <a:ext cx="1651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90540" y="1189433"/>
                <a:ext cx="2386551" cy="794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40" y="1189433"/>
                <a:ext cx="2386551" cy="7949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11" idx="0"/>
          </p:cNvCxnSpPr>
          <p:nvPr/>
        </p:nvCxnSpPr>
        <p:spPr>
          <a:xfrm flipV="1">
            <a:off x="9936765" y="4125359"/>
            <a:ext cx="278" cy="49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409447" y="4133395"/>
            <a:ext cx="0" cy="4533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30824" y="5997853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ong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481500" y="5987534"/>
                <a:ext cx="349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500" y="5987534"/>
                <a:ext cx="34977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6727729" y="5970842"/>
            <a:ext cx="159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--- local regime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51715" y="5997853"/>
                <a:ext cx="4075667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15" y="5997853"/>
                <a:ext cx="4075667" cy="76450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2400" y="3630021"/>
                <a:ext cx="12330567" cy="794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  <m: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30021"/>
                <a:ext cx="12330567" cy="79496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43606" y="4930121"/>
                <a:ext cx="1730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Consider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6" y="4930121"/>
                <a:ext cx="1730538" cy="369332"/>
              </a:xfrm>
              <a:prstGeom prst="rect">
                <a:avLst/>
              </a:prstGeom>
              <a:blipFill>
                <a:blip r:embed="rId30"/>
                <a:stretch>
                  <a:fillRect l="-2817" t="-2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529529" y="5308048"/>
                <a:ext cx="4200444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29" y="5308048"/>
                <a:ext cx="4200444" cy="76450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8865541" y="2464832"/>
          <a:ext cx="2315132" cy="853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32" imgW="2031840" imgH="749160" progId="Equation.DSMT4">
                  <p:embed/>
                </p:oleObj>
              </mc:Choice>
              <mc:Fallback>
                <p:oleObj name="Equation" r:id="rId32" imgW="2031840" imgH="74916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865541" y="2464832"/>
                        <a:ext cx="2315132" cy="853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8516097" y="2408095"/>
            <a:ext cx="237013" cy="994601"/>
          </a:xfrm>
          <a:prstGeom prst="leftBrace">
            <a:avLst>
              <a:gd name="adj1" fmla="val 3787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flipV="1">
            <a:off x="4204675" y="2441633"/>
            <a:ext cx="4176222" cy="892952"/>
          </a:xfrm>
          <a:prstGeom prst="arc">
            <a:avLst>
              <a:gd name="adj1" fmla="val 10812664"/>
              <a:gd name="adj2" fmla="val 21490708"/>
            </a:avLst>
          </a:prstGeom>
          <a:ln w="28575"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>
            <a:off x="3446402" y="2122053"/>
            <a:ext cx="8153025" cy="465959"/>
          </a:xfrm>
          <a:prstGeom prst="arc">
            <a:avLst>
              <a:gd name="adj1" fmla="val 10812664"/>
              <a:gd name="adj2" fmla="val 15369482"/>
            </a:avLst>
          </a:prstGeom>
          <a:ln w="28575"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flipH="1" flipV="1">
            <a:off x="5841149" y="1441722"/>
            <a:ext cx="2983870" cy="679038"/>
          </a:xfrm>
          <a:prstGeom prst="arc">
            <a:avLst>
              <a:gd name="adj1" fmla="val 10812664"/>
              <a:gd name="adj2" fmla="val 15369482"/>
            </a:avLst>
          </a:prstGeom>
          <a:ln w="28575">
            <a:headEnd type="none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3" grpId="0"/>
      <p:bldP spid="17" grpId="0"/>
      <p:bldP spid="18" grpId="0"/>
      <p:bldP spid="19" grpId="0"/>
      <p:bldP spid="20" grpId="0"/>
      <p:bldP spid="21" grpId="0"/>
      <p:bldP spid="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" grpId="0" animBg="1"/>
      <p:bldP spid="56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89143" y="706509"/>
                <a:ext cx="1536192" cy="56675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143" y="706509"/>
                <a:ext cx="1536192" cy="56675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2178" y="450766"/>
                <a:ext cx="6096000" cy="11442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aseline="-25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8" y="450766"/>
                <a:ext cx="6096000" cy="114428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517958" y="5980238"/>
                <a:ext cx="166301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958" y="5980238"/>
                <a:ext cx="1663017" cy="369332"/>
              </a:xfrm>
              <a:prstGeom prst="rect">
                <a:avLst/>
              </a:prstGeom>
              <a:blipFill>
                <a:blip r:embed="rId29"/>
                <a:stretch>
                  <a:fillRect t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98301" y="3591334"/>
                <a:ext cx="55125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Return to current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breaks symmetry of </a:t>
                </a:r>
                <a:r>
                  <a:rPr lang="en-US" dirty="0" err="1"/>
                  <a:t>qp</a:t>
                </a:r>
                <a:r>
                  <a:rPr lang="en-US" dirty="0"/>
                  <a:t> </a:t>
                </a:r>
                <a:r>
                  <a:rPr lang="en-US" dirty="0" smtClean="0"/>
                  <a:t>distribution 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01" y="3591334"/>
                <a:ext cx="5512535" cy="369332"/>
              </a:xfrm>
              <a:prstGeom prst="rect">
                <a:avLst/>
              </a:prstGeom>
              <a:blipFill>
                <a:blip r:embed="rId30"/>
                <a:stretch>
                  <a:fillRect l="-442" t="-8197" r="-4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17050" y="4012557"/>
                <a:ext cx="4630563" cy="668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±ℏ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0" y="4012557"/>
                <a:ext cx="4630563" cy="66806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923079" y="4012557"/>
                <a:ext cx="272395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aseline="-25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079" y="4012557"/>
                <a:ext cx="2723951" cy="71468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1466" y="4818887"/>
                <a:ext cx="4016997" cy="82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(ℏ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6" y="4818887"/>
                <a:ext cx="4016997" cy="8259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589029" y="4746164"/>
                <a:ext cx="4911473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29" y="4746164"/>
                <a:ext cx="4911473" cy="97270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82569" y="5628847"/>
                <a:ext cx="3097386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69" y="5628847"/>
                <a:ext cx="3097386" cy="97270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49932" y="5710358"/>
                <a:ext cx="3765967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4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932" y="5710358"/>
                <a:ext cx="3765967" cy="97270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75446" y="1282465"/>
            <a:ext cx="6171133" cy="2164778"/>
            <a:chOff x="4675120" y="1264935"/>
            <a:chExt cx="6171133" cy="2164778"/>
          </a:xfrm>
        </p:grpSpPr>
        <p:sp>
          <p:nvSpPr>
            <p:cNvPr id="29" name="Arc 6"/>
            <p:cNvSpPr/>
            <p:nvPr/>
          </p:nvSpPr>
          <p:spPr>
            <a:xfrm rot="8515195">
              <a:off x="7332456" y="1264935"/>
              <a:ext cx="1230672" cy="1060089"/>
            </a:xfrm>
            <a:custGeom>
              <a:avLst/>
              <a:gdLst>
                <a:gd name="connsiteX0" fmla="*/ 776287 w 1552575"/>
                <a:gd name="connsiteY0" fmla="*/ 0 h 1310514"/>
                <a:gd name="connsiteX1" fmla="*/ 1552575 w 1552575"/>
                <a:gd name="connsiteY1" fmla="*/ 655257 h 1310514"/>
                <a:gd name="connsiteX2" fmla="*/ 776288 w 1552575"/>
                <a:gd name="connsiteY2" fmla="*/ 655257 h 1310514"/>
                <a:gd name="connsiteX3" fmla="*/ 776287 w 1552575"/>
                <a:gd name="connsiteY3" fmla="*/ 0 h 1310514"/>
                <a:gd name="connsiteX0" fmla="*/ 776287 w 1552575"/>
                <a:gd name="connsiteY0" fmla="*/ 0 h 1310514"/>
                <a:gd name="connsiteX1" fmla="*/ 1552575 w 1552575"/>
                <a:gd name="connsiteY1" fmla="*/ 655257 h 1310514"/>
                <a:gd name="connsiteX0" fmla="*/ 0 w 776288"/>
                <a:gd name="connsiteY0" fmla="*/ 0 h 1075786"/>
                <a:gd name="connsiteX1" fmla="*/ 776288 w 776288"/>
                <a:gd name="connsiteY1" fmla="*/ 655257 h 1075786"/>
                <a:gd name="connsiteX2" fmla="*/ 1 w 776288"/>
                <a:gd name="connsiteY2" fmla="*/ 655257 h 1075786"/>
                <a:gd name="connsiteX3" fmla="*/ 0 w 776288"/>
                <a:gd name="connsiteY3" fmla="*/ 0 h 1075786"/>
                <a:gd name="connsiteX0" fmla="*/ 0 w 776288"/>
                <a:gd name="connsiteY0" fmla="*/ 0 h 1075786"/>
                <a:gd name="connsiteX1" fmla="*/ 749303 w 776288"/>
                <a:gd name="connsiteY1" fmla="*/ 1075786 h 1075786"/>
                <a:gd name="connsiteX0" fmla="*/ 460726 w 1237014"/>
                <a:gd name="connsiteY0" fmla="*/ 0 h 1075786"/>
                <a:gd name="connsiteX1" fmla="*/ 1237014 w 1237014"/>
                <a:gd name="connsiteY1" fmla="*/ 655257 h 1075786"/>
                <a:gd name="connsiteX2" fmla="*/ 460727 w 1237014"/>
                <a:gd name="connsiteY2" fmla="*/ 655257 h 1075786"/>
                <a:gd name="connsiteX3" fmla="*/ 460726 w 1237014"/>
                <a:gd name="connsiteY3" fmla="*/ 0 h 1075786"/>
                <a:gd name="connsiteX0" fmla="*/ 0 w 1237014"/>
                <a:gd name="connsiteY0" fmla="*/ 116979 h 1075786"/>
                <a:gd name="connsiteX1" fmla="*/ 1210029 w 1237014"/>
                <a:gd name="connsiteY1" fmla="*/ 1075786 h 1075786"/>
                <a:gd name="connsiteX0" fmla="*/ 460726 w 1237014"/>
                <a:gd name="connsiteY0" fmla="*/ 0 h 1075786"/>
                <a:gd name="connsiteX1" fmla="*/ 1237014 w 1237014"/>
                <a:gd name="connsiteY1" fmla="*/ 655257 h 1075786"/>
                <a:gd name="connsiteX2" fmla="*/ 460727 w 1237014"/>
                <a:gd name="connsiteY2" fmla="*/ 655257 h 1075786"/>
                <a:gd name="connsiteX3" fmla="*/ 460726 w 1237014"/>
                <a:gd name="connsiteY3" fmla="*/ 0 h 1075786"/>
                <a:gd name="connsiteX0" fmla="*/ 0 w 1237014"/>
                <a:gd name="connsiteY0" fmla="*/ 116979 h 1075786"/>
                <a:gd name="connsiteX1" fmla="*/ 705552 w 1237014"/>
                <a:gd name="connsiteY1" fmla="*/ 420016 h 1075786"/>
                <a:gd name="connsiteX2" fmla="*/ 1210029 w 1237014"/>
                <a:gd name="connsiteY2" fmla="*/ 1075786 h 1075786"/>
                <a:gd name="connsiteX0" fmla="*/ 460726 w 1237014"/>
                <a:gd name="connsiteY0" fmla="*/ 0 h 1075786"/>
                <a:gd name="connsiteX1" fmla="*/ 1237014 w 1237014"/>
                <a:gd name="connsiteY1" fmla="*/ 655257 h 1075786"/>
                <a:gd name="connsiteX2" fmla="*/ 460727 w 1237014"/>
                <a:gd name="connsiteY2" fmla="*/ 655257 h 1075786"/>
                <a:gd name="connsiteX3" fmla="*/ 460726 w 1237014"/>
                <a:gd name="connsiteY3" fmla="*/ 0 h 1075786"/>
                <a:gd name="connsiteX0" fmla="*/ 0 w 1237014"/>
                <a:gd name="connsiteY0" fmla="*/ 116979 h 1075786"/>
                <a:gd name="connsiteX1" fmla="*/ 1010954 w 1237014"/>
                <a:gd name="connsiteY1" fmla="*/ 169235 h 1075786"/>
                <a:gd name="connsiteX2" fmla="*/ 1210029 w 1237014"/>
                <a:gd name="connsiteY2" fmla="*/ 1075786 h 1075786"/>
                <a:gd name="connsiteX0" fmla="*/ 460726 w 1237014"/>
                <a:gd name="connsiteY0" fmla="*/ 4436 h 1080222"/>
                <a:gd name="connsiteX1" fmla="*/ 1237014 w 1237014"/>
                <a:gd name="connsiteY1" fmla="*/ 659693 h 1080222"/>
                <a:gd name="connsiteX2" fmla="*/ 460727 w 1237014"/>
                <a:gd name="connsiteY2" fmla="*/ 659693 h 1080222"/>
                <a:gd name="connsiteX3" fmla="*/ 460726 w 1237014"/>
                <a:gd name="connsiteY3" fmla="*/ 4436 h 1080222"/>
                <a:gd name="connsiteX0" fmla="*/ 0 w 1237014"/>
                <a:gd name="connsiteY0" fmla="*/ 121415 h 1080222"/>
                <a:gd name="connsiteX1" fmla="*/ 1010954 w 1237014"/>
                <a:gd name="connsiteY1" fmla="*/ 173671 h 1080222"/>
                <a:gd name="connsiteX2" fmla="*/ 1210029 w 1237014"/>
                <a:gd name="connsiteY2" fmla="*/ 1080222 h 1080222"/>
                <a:gd name="connsiteX0" fmla="*/ 460726 w 1237014"/>
                <a:gd name="connsiteY0" fmla="*/ 4436 h 1080222"/>
                <a:gd name="connsiteX1" fmla="*/ 1237014 w 1237014"/>
                <a:gd name="connsiteY1" fmla="*/ 659693 h 1080222"/>
                <a:gd name="connsiteX2" fmla="*/ 460727 w 1237014"/>
                <a:gd name="connsiteY2" fmla="*/ 659693 h 1080222"/>
                <a:gd name="connsiteX3" fmla="*/ 460726 w 1237014"/>
                <a:gd name="connsiteY3" fmla="*/ 4436 h 1080222"/>
                <a:gd name="connsiteX0" fmla="*/ 0 w 1237014"/>
                <a:gd name="connsiteY0" fmla="*/ 121415 h 1080222"/>
                <a:gd name="connsiteX1" fmla="*/ 1010954 w 1237014"/>
                <a:gd name="connsiteY1" fmla="*/ 173671 h 1080222"/>
                <a:gd name="connsiteX2" fmla="*/ 1210029 w 1237014"/>
                <a:gd name="connsiteY2" fmla="*/ 1080222 h 1080222"/>
                <a:gd name="connsiteX0" fmla="*/ 8812 w 1237014"/>
                <a:gd name="connsiteY0" fmla="*/ 110167 h 1080222"/>
                <a:gd name="connsiteX1" fmla="*/ 1237014 w 1237014"/>
                <a:gd name="connsiteY1" fmla="*/ 659693 h 1080222"/>
                <a:gd name="connsiteX2" fmla="*/ 460727 w 1237014"/>
                <a:gd name="connsiteY2" fmla="*/ 659693 h 1080222"/>
                <a:gd name="connsiteX3" fmla="*/ 8812 w 1237014"/>
                <a:gd name="connsiteY3" fmla="*/ 110167 h 1080222"/>
                <a:gd name="connsiteX0" fmla="*/ 0 w 1237014"/>
                <a:gd name="connsiteY0" fmla="*/ 121415 h 1080222"/>
                <a:gd name="connsiteX1" fmla="*/ 1010954 w 1237014"/>
                <a:gd name="connsiteY1" fmla="*/ 173671 h 1080222"/>
                <a:gd name="connsiteX2" fmla="*/ 1210029 w 1237014"/>
                <a:gd name="connsiteY2" fmla="*/ 1080222 h 1080222"/>
                <a:gd name="connsiteX0" fmla="*/ 8812 w 1237014"/>
                <a:gd name="connsiteY0" fmla="*/ 46252 h 1016307"/>
                <a:gd name="connsiteX1" fmla="*/ 1237014 w 1237014"/>
                <a:gd name="connsiteY1" fmla="*/ 595778 h 1016307"/>
                <a:gd name="connsiteX2" fmla="*/ 460727 w 1237014"/>
                <a:gd name="connsiteY2" fmla="*/ 595778 h 1016307"/>
                <a:gd name="connsiteX3" fmla="*/ 8812 w 1237014"/>
                <a:gd name="connsiteY3" fmla="*/ 46252 h 1016307"/>
                <a:gd name="connsiteX0" fmla="*/ 0 w 1237014"/>
                <a:gd name="connsiteY0" fmla="*/ 57500 h 1016307"/>
                <a:gd name="connsiteX1" fmla="*/ 1010954 w 1237014"/>
                <a:gd name="connsiteY1" fmla="*/ 109756 h 1016307"/>
                <a:gd name="connsiteX2" fmla="*/ 1210029 w 1237014"/>
                <a:gd name="connsiteY2" fmla="*/ 1016307 h 1016307"/>
                <a:gd name="connsiteX0" fmla="*/ 8812 w 1237082"/>
                <a:gd name="connsiteY0" fmla="*/ 46252 h 1043554"/>
                <a:gd name="connsiteX1" fmla="*/ 1237082 w 1237082"/>
                <a:gd name="connsiteY1" fmla="*/ 1043554 h 1043554"/>
                <a:gd name="connsiteX2" fmla="*/ 460727 w 1237082"/>
                <a:gd name="connsiteY2" fmla="*/ 595778 h 1043554"/>
                <a:gd name="connsiteX3" fmla="*/ 8812 w 1237082"/>
                <a:gd name="connsiteY3" fmla="*/ 46252 h 1043554"/>
                <a:gd name="connsiteX0" fmla="*/ 0 w 1237082"/>
                <a:gd name="connsiteY0" fmla="*/ 57500 h 1043554"/>
                <a:gd name="connsiteX1" fmla="*/ 1010954 w 1237082"/>
                <a:gd name="connsiteY1" fmla="*/ 109756 h 1043554"/>
                <a:gd name="connsiteX2" fmla="*/ 1210029 w 1237082"/>
                <a:gd name="connsiteY2" fmla="*/ 1016307 h 1043554"/>
                <a:gd name="connsiteX0" fmla="*/ 8812 w 1239484"/>
                <a:gd name="connsiteY0" fmla="*/ 46252 h 1043554"/>
                <a:gd name="connsiteX1" fmla="*/ 1237082 w 1239484"/>
                <a:gd name="connsiteY1" fmla="*/ 1043554 h 1043554"/>
                <a:gd name="connsiteX2" fmla="*/ 460727 w 1239484"/>
                <a:gd name="connsiteY2" fmla="*/ 595778 h 1043554"/>
                <a:gd name="connsiteX3" fmla="*/ 8812 w 1239484"/>
                <a:gd name="connsiteY3" fmla="*/ 46252 h 1043554"/>
                <a:gd name="connsiteX0" fmla="*/ 0 w 1239484"/>
                <a:gd name="connsiteY0" fmla="*/ 57500 h 1043554"/>
                <a:gd name="connsiteX1" fmla="*/ 1010954 w 1239484"/>
                <a:gd name="connsiteY1" fmla="*/ 109756 h 1043554"/>
                <a:gd name="connsiteX2" fmla="*/ 1210029 w 1239484"/>
                <a:gd name="connsiteY2" fmla="*/ 1016307 h 1043554"/>
                <a:gd name="connsiteX0" fmla="*/ 8812 w 1239484"/>
                <a:gd name="connsiteY0" fmla="*/ 46252 h 1043554"/>
                <a:gd name="connsiteX1" fmla="*/ 1237082 w 1239484"/>
                <a:gd name="connsiteY1" fmla="*/ 1043554 h 1043554"/>
                <a:gd name="connsiteX2" fmla="*/ 460727 w 1239484"/>
                <a:gd name="connsiteY2" fmla="*/ 595778 h 1043554"/>
                <a:gd name="connsiteX3" fmla="*/ 8812 w 1239484"/>
                <a:gd name="connsiteY3" fmla="*/ 46252 h 1043554"/>
                <a:gd name="connsiteX0" fmla="*/ 0 w 1239484"/>
                <a:gd name="connsiteY0" fmla="*/ 57500 h 1043554"/>
                <a:gd name="connsiteX1" fmla="*/ 1010954 w 1239484"/>
                <a:gd name="connsiteY1" fmla="*/ 109756 h 1043554"/>
                <a:gd name="connsiteX2" fmla="*/ 1210029 w 1239484"/>
                <a:gd name="connsiteY2" fmla="*/ 1016307 h 1043554"/>
                <a:gd name="connsiteX0" fmla="*/ 8812 w 1239484"/>
                <a:gd name="connsiteY0" fmla="*/ 59850 h 1057152"/>
                <a:gd name="connsiteX1" fmla="*/ 1237082 w 1239484"/>
                <a:gd name="connsiteY1" fmla="*/ 1057152 h 1057152"/>
                <a:gd name="connsiteX2" fmla="*/ 460727 w 1239484"/>
                <a:gd name="connsiteY2" fmla="*/ 609376 h 1057152"/>
                <a:gd name="connsiteX3" fmla="*/ 8812 w 1239484"/>
                <a:gd name="connsiteY3" fmla="*/ 59850 h 1057152"/>
                <a:gd name="connsiteX0" fmla="*/ 0 w 1239484"/>
                <a:gd name="connsiteY0" fmla="*/ 71098 h 1057152"/>
                <a:gd name="connsiteX1" fmla="*/ 1032327 w 1239484"/>
                <a:gd name="connsiteY1" fmla="*/ 103799 h 1057152"/>
                <a:gd name="connsiteX2" fmla="*/ 1210029 w 1239484"/>
                <a:gd name="connsiteY2" fmla="*/ 1029905 h 1057152"/>
                <a:gd name="connsiteX0" fmla="*/ 0 w 1230672"/>
                <a:gd name="connsiteY0" fmla="*/ 65655 h 1062957"/>
                <a:gd name="connsiteX1" fmla="*/ 1228270 w 1230672"/>
                <a:gd name="connsiteY1" fmla="*/ 1062957 h 1062957"/>
                <a:gd name="connsiteX2" fmla="*/ 451915 w 1230672"/>
                <a:gd name="connsiteY2" fmla="*/ 615181 h 1062957"/>
                <a:gd name="connsiteX3" fmla="*/ 0 w 1230672"/>
                <a:gd name="connsiteY3" fmla="*/ 65655 h 1062957"/>
                <a:gd name="connsiteX0" fmla="*/ 260256 w 1230672"/>
                <a:gd name="connsiteY0" fmla="*/ 57816 h 1062957"/>
                <a:gd name="connsiteX1" fmla="*/ 1023515 w 1230672"/>
                <a:gd name="connsiteY1" fmla="*/ 109604 h 1062957"/>
                <a:gd name="connsiteX2" fmla="*/ 1201217 w 1230672"/>
                <a:gd name="connsiteY2" fmla="*/ 1035710 h 1062957"/>
                <a:gd name="connsiteX0" fmla="*/ 0 w 1230672"/>
                <a:gd name="connsiteY0" fmla="*/ 70271 h 1067573"/>
                <a:gd name="connsiteX1" fmla="*/ 1228270 w 1230672"/>
                <a:gd name="connsiteY1" fmla="*/ 1067573 h 1067573"/>
                <a:gd name="connsiteX2" fmla="*/ 451915 w 1230672"/>
                <a:gd name="connsiteY2" fmla="*/ 619797 h 1067573"/>
                <a:gd name="connsiteX3" fmla="*/ 0 w 1230672"/>
                <a:gd name="connsiteY3" fmla="*/ 70271 h 1067573"/>
                <a:gd name="connsiteX0" fmla="*/ 260256 w 1230672"/>
                <a:gd name="connsiteY0" fmla="*/ 62432 h 1067573"/>
                <a:gd name="connsiteX1" fmla="*/ 1023515 w 1230672"/>
                <a:gd name="connsiteY1" fmla="*/ 114220 h 1067573"/>
                <a:gd name="connsiteX2" fmla="*/ 1201217 w 1230672"/>
                <a:gd name="connsiteY2" fmla="*/ 1040326 h 1067573"/>
                <a:gd name="connsiteX0" fmla="*/ 0 w 1230672"/>
                <a:gd name="connsiteY0" fmla="*/ 69168 h 1066470"/>
                <a:gd name="connsiteX1" fmla="*/ 1228270 w 1230672"/>
                <a:gd name="connsiteY1" fmla="*/ 1066470 h 1066470"/>
                <a:gd name="connsiteX2" fmla="*/ 451915 w 1230672"/>
                <a:gd name="connsiteY2" fmla="*/ 618694 h 1066470"/>
                <a:gd name="connsiteX3" fmla="*/ 0 w 1230672"/>
                <a:gd name="connsiteY3" fmla="*/ 69168 h 1066470"/>
                <a:gd name="connsiteX0" fmla="*/ 233512 w 1230672"/>
                <a:gd name="connsiteY0" fmla="*/ 64575 h 1066470"/>
                <a:gd name="connsiteX1" fmla="*/ 1023515 w 1230672"/>
                <a:gd name="connsiteY1" fmla="*/ 113117 h 1066470"/>
                <a:gd name="connsiteX2" fmla="*/ 1201217 w 1230672"/>
                <a:gd name="connsiteY2" fmla="*/ 1039223 h 1066470"/>
                <a:gd name="connsiteX0" fmla="*/ 0 w 1230672"/>
                <a:gd name="connsiteY0" fmla="*/ 47176 h 1044478"/>
                <a:gd name="connsiteX1" fmla="*/ 1228270 w 1230672"/>
                <a:gd name="connsiteY1" fmla="*/ 1044478 h 1044478"/>
                <a:gd name="connsiteX2" fmla="*/ 451915 w 1230672"/>
                <a:gd name="connsiteY2" fmla="*/ 596702 h 1044478"/>
                <a:gd name="connsiteX3" fmla="*/ 0 w 1230672"/>
                <a:gd name="connsiteY3" fmla="*/ 47176 h 1044478"/>
                <a:gd name="connsiteX0" fmla="*/ 233512 w 1230672"/>
                <a:gd name="connsiteY0" fmla="*/ 42583 h 1044478"/>
                <a:gd name="connsiteX1" fmla="*/ 1023515 w 1230672"/>
                <a:gd name="connsiteY1" fmla="*/ 91125 h 1044478"/>
                <a:gd name="connsiteX2" fmla="*/ 1201217 w 1230672"/>
                <a:gd name="connsiteY2" fmla="*/ 1017231 h 1044478"/>
                <a:gd name="connsiteX0" fmla="*/ 0 w 1230672"/>
                <a:gd name="connsiteY0" fmla="*/ 47176 h 1044478"/>
                <a:gd name="connsiteX1" fmla="*/ 1228270 w 1230672"/>
                <a:gd name="connsiteY1" fmla="*/ 1044478 h 1044478"/>
                <a:gd name="connsiteX2" fmla="*/ 451915 w 1230672"/>
                <a:gd name="connsiteY2" fmla="*/ 596702 h 1044478"/>
                <a:gd name="connsiteX3" fmla="*/ 0 w 1230672"/>
                <a:gd name="connsiteY3" fmla="*/ 47176 h 1044478"/>
                <a:gd name="connsiteX0" fmla="*/ 233512 w 1230672"/>
                <a:gd name="connsiteY0" fmla="*/ 42583 h 1044478"/>
                <a:gd name="connsiteX1" fmla="*/ 1023515 w 1230672"/>
                <a:gd name="connsiteY1" fmla="*/ 91125 h 1044478"/>
                <a:gd name="connsiteX2" fmla="*/ 1220041 w 1230672"/>
                <a:gd name="connsiteY2" fmla="*/ 892822 h 1044478"/>
                <a:gd name="connsiteX0" fmla="*/ 0 w 1230672"/>
                <a:gd name="connsiteY0" fmla="*/ 47176 h 1044478"/>
                <a:gd name="connsiteX1" fmla="*/ 1228270 w 1230672"/>
                <a:gd name="connsiteY1" fmla="*/ 1044478 h 1044478"/>
                <a:gd name="connsiteX2" fmla="*/ 451915 w 1230672"/>
                <a:gd name="connsiteY2" fmla="*/ 596702 h 1044478"/>
                <a:gd name="connsiteX3" fmla="*/ 0 w 1230672"/>
                <a:gd name="connsiteY3" fmla="*/ 47176 h 1044478"/>
                <a:gd name="connsiteX0" fmla="*/ 233512 w 1230672"/>
                <a:gd name="connsiteY0" fmla="*/ 42583 h 1044478"/>
                <a:gd name="connsiteX1" fmla="*/ 1023515 w 1230672"/>
                <a:gd name="connsiteY1" fmla="*/ 91125 h 1044478"/>
                <a:gd name="connsiteX2" fmla="*/ 1200795 w 1230672"/>
                <a:gd name="connsiteY2" fmla="*/ 901943 h 1044478"/>
                <a:gd name="connsiteX0" fmla="*/ 0 w 1230672"/>
                <a:gd name="connsiteY0" fmla="*/ 62787 h 1060089"/>
                <a:gd name="connsiteX1" fmla="*/ 1228270 w 1230672"/>
                <a:gd name="connsiteY1" fmla="*/ 1060089 h 1060089"/>
                <a:gd name="connsiteX2" fmla="*/ 451915 w 1230672"/>
                <a:gd name="connsiteY2" fmla="*/ 612313 h 1060089"/>
                <a:gd name="connsiteX3" fmla="*/ 0 w 1230672"/>
                <a:gd name="connsiteY3" fmla="*/ 62787 h 1060089"/>
                <a:gd name="connsiteX0" fmla="*/ 233512 w 1230672"/>
                <a:gd name="connsiteY0" fmla="*/ 58194 h 1060089"/>
                <a:gd name="connsiteX1" fmla="*/ 993523 w 1230672"/>
                <a:gd name="connsiteY1" fmla="*/ 83237 h 1060089"/>
                <a:gd name="connsiteX2" fmla="*/ 1200795 w 1230672"/>
                <a:gd name="connsiteY2" fmla="*/ 917554 h 106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672" h="1060089" stroke="0" extrusionOk="0">
                  <a:moveTo>
                    <a:pt x="0" y="62787"/>
                  </a:moveTo>
                  <a:cubicBezTo>
                    <a:pt x="428732" y="62787"/>
                    <a:pt x="1281759" y="691710"/>
                    <a:pt x="1228270" y="1060089"/>
                  </a:cubicBezTo>
                  <a:lnTo>
                    <a:pt x="451915" y="612313"/>
                  </a:lnTo>
                  <a:cubicBezTo>
                    <a:pt x="451915" y="393894"/>
                    <a:pt x="0" y="281206"/>
                    <a:pt x="0" y="62787"/>
                  </a:cubicBezTo>
                  <a:close/>
                </a:path>
                <a:path w="1230672" h="1060089" fill="none">
                  <a:moveTo>
                    <a:pt x="233512" y="58194"/>
                  </a:moveTo>
                  <a:cubicBezTo>
                    <a:pt x="541317" y="58800"/>
                    <a:pt x="614067" y="-88465"/>
                    <a:pt x="993523" y="83237"/>
                  </a:cubicBezTo>
                  <a:cubicBezTo>
                    <a:pt x="1201336" y="335389"/>
                    <a:pt x="1200795" y="555666"/>
                    <a:pt x="1200795" y="917554"/>
                  </a:cubicBezTo>
                </a:path>
              </a:pathLst>
            </a:cu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675120" y="1445433"/>
              <a:ext cx="6171133" cy="1984280"/>
              <a:chOff x="4675120" y="1445433"/>
              <a:chExt cx="6171133" cy="1984280"/>
            </a:xfrm>
          </p:grpSpPr>
          <p:sp>
            <p:nvSpPr>
              <p:cNvPr id="14" name="Arc 3"/>
              <p:cNvSpPr/>
              <p:nvPr/>
            </p:nvSpPr>
            <p:spPr>
              <a:xfrm rot="8345790">
                <a:off x="4760926" y="1445433"/>
                <a:ext cx="1335311" cy="1165939"/>
              </a:xfrm>
              <a:custGeom>
                <a:avLst/>
                <a:gdLst>
                  <a:gd name="connsiteX0" fmla="*/ 1224641 w 2534934"/>
                  <a:gd name="connsiteY0" fmla="*/ 670 h 2345423"/>
                  <a:gd name="connsiteX1" fmla="*/ 2111196 w 2534934"/>
                  <a:gd name="connsiteY1" fmla="*/ 297592 h 2345423"/>
                  <a:gd name="connsiteX2" fmla="*/ 2534935 w 2534934"/>
                  <a:gd name="connsiteY2" fmla="*/ 1172713 h 2345423"/>
                  <a:gd name="connsiteX3" fmla="*/ 1267467 w 2534934"/>
                  <a:gd name="connsiteY3" fmla="*/ 1172712 h 2345423"/>
                  <a:gd name="connsiteX4" fmla="*/ 1224641 w 2534934"/>
                  <a:gd name="connsiteY4" fmla="*/ 670 h 2345423"/>
                  <a:gd name="connsiteX0" fmla="*/ 1224641 w 2534934"/>
                  <a:gd name="connsiteY0" fmla="*/ 670 h 2345423"/>
                  <a:gd name="connsiteX1" fmla="*/ 2111196 w 2534934"/>
                  <a:gd name="connsiteY1" fmla="*/ 297592 h 2345423"/>
                  <a:gd name="connsiteX2" fmla="*/ 2534935 w 2534934"/>
                  <a:gd name="connsiteY2" fmla="*/ 1172713 h 2345423"/>
                  <a:gd name="connsiteX0" fmla="*/ 102177 w 1412471"/>
                  <a:gd name="connsiteY0" fmla="*/ 670 h 1172713"/>
                  <a:gd name="connsiteX1" fmla="*/ 988732 w 1412471"/>
                  <a:gd name="connsiteY1" fmla="*/ 297592 h 1172713"/>
                  <a:gd name="connsiteX2" fmla="*/ 1412471 w 1412471"/>
                  <a:gd name="connsiteY2" fmla="*/ 1172713 h 1172713"/>
                  <a:gd name="connsiteX3" fmla="*/ 145003 w 1412471"/>
                  <a:gd name="connsiteY3" fmla="*/ 1172712 h 1172713"/>
                  <a:gd name="connsiteX4" fmla="*/ 102177 w 1412471"/>
                  <a:gd name="connsiteY4" fmla="*/ 670 h 1172713"/>
                  <a:gd name="connsiteX0" fmla="*/ 0 w 1412471"/>
                  <a:gd name="connsiteY0" fmla="*/ 176798 h 1172713"/>
                  <a:gd name="connsiteX1" fmla="*/ 988732 w 1412471"/>
                  <a:gd name="connsiteY1" fmla="*/ 297592 h 1172713"/>
                  <a:gd name="connsiteX2" fmla="*/ 1412471 w 1412471"/>
                  <a:gd name="connsiteY2" fmla="*/ 1172713 h 1172713"/>
                  <a:gd name="connsiteX0" fmla="*/ 102177 w 1412471"/>
                  <a:gd name="connsiteY0" fmla="*/ 670 h 1302297"/>
                  <a:gd name="connsiteX1" fmla="*/ 988732 w 1412471"/>
                  <a:gd name="connsiteY1" fmla="*/ 297592 h 1302297"/>
                  <a:gd name="connsiteX2" fmla="*/ 1412471 w 1412471"/>
                  <a:gd name="connsiteY2" fmla="*/ 1172713 h 1302297"/>
                  <a:gd name="connsiteX3" fmla="*/ 145003 w 1412471"/>
                  <a:gd name="connsiteY3" fmla="*/ 1172712 h 1302297"/>
                  <a:gd name="connsiteX4" fmla="*/ 102177 w 1412471"/>
                  <a:gd name="connsiteY4" fmla="*/ 670 h 1302297"/>
                  <a:gd name="connsiteX0" fmla="*/ 0 w 1412471"/>
                  <a:gd name="connsiteY0" fmla="*/ 176798 h 1302297"/>
                  <a:gd name="connsiteX1" fmla="*/ 988732 w 1412471"/>
                  <a:gd name="connsiteY1" fmla="*/ 297592 h 1302297"/>
                  <a:gd name="connsiteX2" fmla="*/ 1300207 w 1412471"/>
                  <a:gd name="connsiteY2" fmla="*/ 1302297 h 1302297"/>
                  <a:gd name="connsiteX0" fmla="*/ 19672 w 1412471"/>
                  <a:gd name="connsiteY0" fmla="*/ 11796 h 1145456"/>
                  <a:gd name="connsiteX1" fmla="*/ 988732 w 1412471"/>
                  <a:gd name="connsiteY1" fmla="*/ 140751 h 1145456"/>
                  <a:gd name="connsiteX2" fmla="*/ 1412471 w 1412471"/>
                  <a:gd name="connsiteY2" fmla="*/ 1015872 h 1145456"/>
                  <a:gd name="connsiteX3" fmla="*/ 145003 w 1412471"/>
                  <a:gd name="connsiteY3" fmla="*/ 1015871 h 1145456"/>
                  <a:gd name="connsiteX4" fmla="*/ 19672 w 1412471"/>
                  <a:gd name="connsiteY4" fmla="*/ 11796 h 1145456"/>
                  <a:gd name="connsiteX0" fmla="*/ 0 w 1412471"/>
                  <a:gd name="connsiteY0" fmla="*/ 19957 h 1145456"/>
                  <a:gd name="connsiteX1" fmla="*/ 988732 w 1412471"/>
                  <a:gd name="connsiteY1" fmla="*/ 140751 h 1145456"/>
                  <a:gd name="connsiteX2" fmla="*/ 1300207 w 1412471"/>
                  <a:gd name="connsiteY2" fmla="*/ 1145456 h 1145456"/>
                  <a:gd name="connsiteX0" fmla="*/ 19672 w 1300207"/>
                  <a:gd name="connsiteY0" fmla="*/ 13223 h 1146883"/>
                  <a:gd name="connsiteX1" fmla="*/ 988732 w 1300207"/>
                  <a:gd name="connsiteY1" fmla="*/ 142178 h 1146883"/>
                  <a:gd name="connsiteX2" fmla="*/ 1293009 w 1300207"/>
                  <a:gd name="connsiteY2" fmla="*/ 1140646 h 1146883"/>
                  <a:gd name="connsiteX3" fmla="*/ 145003 w 1300207"/>
                  <a:gd name="connsiteY3" fmla="*/ 1017298 h 1146883"/>
                  <a:gd name="connsiteX4" fmla="*/ 19672 w 1300207"/>
                  <a:gd name="connsiteY4" fmla="*/ 13223 h 1146883"/>
                  <a:gd name="connsiteX0" fmla="*/ 0 w 1300207"/>
                  <a:gd name="connsiteY0" fmla="*/ 21384 h 1146883"/>
                  <a:gd name="connsiteX1" fmla="*/ 988732 w 1300207"/>
                  <a:gd name="connsiteY1" fmla="*/ 142178 h 1146883"/>
                  <a:gd name="connsiteX2" fmla="*/ 1300207 w 1300207"/>
                  <a:gd name="connsiteY2" fmla="*/ 1146883 h 1146883"/>
                  <a:gd name="connsiteX0" fmla="*/ 19672 w 1335311"/>
                  <a:gd name="connsiteY0" fmla="*/ 13223 h 1146883"/>
                  <a:gd name="connsiteX1" fmla="*/ 988732 w 1335311"/>
                  <a:gd name="connsiteY1" fmla="*/ 142178 h 1146883"/>
                  <a:gd name="connsiteX2" fmla="*/ 1293009 w 1335311"/>
                  <a:gd name="connsiteY2" fmla="*/ 1140646 h 1146883"/>
                  <a:gd name="connsiteX3" fmla="*/ 145003 w 1335311"/>
                  <a:gd name="connsiteY3" fmla="*/ 1017298 h 1146883"/>
                  <a:gd name="connsiteX4" fmla="*/ 19672 w 1335311"/>
                  <a:gd name="connsiteY4" fmla="*/ 13223 h 1146883"/>
                  <a:gd name="connsiteX0" fmla="*/ 0 w 1335311"/>
                  <a:gd name="connsiteY0" fmla="*/ 21384 h 1146883"/>
                  <a:gd name="connsiteX1" fmla="*/ 988732 w 1335311"/>
                  <a:gd name="connsiteY1" fmla="*/ 142178 h 1146883"/>
                  <a:gd name="connsiteX2" fmla="*/ 1300207 w 1335311"/>
                  <a:gd name="connsiteY2" fmla="*/ 1146883 h 1146883"/>
                  <a:gd name="connsiteX0" fmla="*/ 19672 w 1335311"/>
                  <a:gd name="connsiteY0" fmla="*/ 32279 h 1165939"/>
                  <a:gd name="connsiteX1" fmla="*/ 988732 w 1335311"/>
                  <a:gd name="connsiteY1" fmla="*/ 161234 h 1165939"/>
                  <a:gd name="connsiteX2" fmla="*/ 1293009 w 1335311"/>
                  <a:gd name="connsiteY2" fmla="*/ 1159702 h 1165939"/>
                  <a:gd name="connsiteX3" fmla="*/ 145003 w 1335311"/>
                  <a:gd name="connsiteY3" fmla="*/ 1036354 h 1165939"/>
                  <a:gd name="connsiteX4" fmla="*/ 19672 w 1335311"/>
                  <a:gd name="connsiteY4" fmla="*/ 32279 h 1165939"/>
                  <a:gd name="connsiteX0" fmla="*/ 0 w 1335311"/>
                  <a:gd name="connsiteY0" fmla="*/ 40440 h 1165939"/>
                  <a:gd name="connsiteX1" fmla="*/ 988732 w 1335311"/>
                  <a:gd name="connsiteY1" fmla="*/ 161234 h 1165939"/>
                  <a:gd name="connsiteX2" fmla="*/ 1300207 w 1335311"/>
                  <a:gd name="connsiteY2" fmla="*/ 1165939 h 116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5311" h="1165939" stroke="0" extrusionOk="0">
                    <a:moveTo>
                      <a:pt x="19672" y="32279"/>
                    </a:moveTo>
                    <a:cubicBezTo>
                      <a:pt x="345462" y="22088"/>
                      <a:pt x="776509" y="-26670"/>
                      <a:pt x="988732" y="161234"/>
                    </a:cubicBezTo>
                    <a:cubicBezTo>
                      <a:pt x="1200955" y="349138"/>
                      <a:pt x="1293009" y="825452"/>
                      <a:pt x="1293009" y="1159702"/>
                    </a:cubicBezTo>
                    <a:lnTo>
                      <a:pt x="145003" y="1036354"/>
                    </a:lnTo>
                    <a:lnTo>
                      <a:pt x="19672" y="32279"/>
                    </a:lnTo>
                    <a:close/>
                  </a:path>
                  <a:path w="1335311" h="1165939" fill="none">
                    <a:moveTo>
                      <a:pt x="0" y="40440"/>
                    </a:moveTo>
                    <a:cubicBezTo>
                      <a:pt x="335857" y="-17739"/>
                      <a:pt x="745476" y="-39540"/>
                      <a:pt x="988732" y="161234"/>
                    </a:cubicBezTo>
                    <a:cubicBezTo>
                      <a:pt x="1258316" y="383738"/>
                      <a:pt x="1407695" y="823991"/>
                      <a:pt x="1300207" y="116593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3"/>
              <p:cNvSpPr/>
              <p:nvPr/>
            </p:nvSpPr>
            <p:spPr>
              <a:xfrm rot="8345790">
                <a:off x="4675120" y="1546817"/>
                <a:ext cx="1512728" cy="1254646"/>
              </a:xfrm>
              <a:custGeom>
                <a:avLst/>
                <a:gdLst>
                  <a:gd name="connsiteX0" fmla="*/ 1224641 w 2534934"/>
                  <a:gd name="connsiteY0" fmla="*/ 670 h 2345423"/>
                  <a:gd name="connsiteX1" fmla="*/ 2111196 w 2534934"/>
                  <a:gd name="connsiteY1" fmla="*/ 297592 h 2345423"/>
                  <a:gd name="connsiteX2" fmla="*/ 2534935 w 2534934"/>
                  <a:gd name="connsiteY2" fmla="*/ 1172713 h 2345423"/>
                  <a:gd name="connsiteX3" fmla="*/ 1267467 w 2534934"/>
                  <a:gd name="connsiteY3" fmla="*/ 1172712 h 2345423"/>
                  <a:gd name="connsiteX4" fmla="*/ 1224641 w 2534934"/>
                  <a:gd name="connsiteY4" fmla="*/ 670 h 2345423"/>
                  <a:gd name="connsiteX0" fmla="*/ 1224641 w 2534934"/>
                  <a:gd name="connsiteY0" fmla="*/ 670 h 2345423"/>
                  <a:gd name="connsiteX1" fmla="*/ 2111196 w 2534934"/>
                  <a:gd name="connsiteY1" fmla="*/ 297592 h 2345423"/>
                  <a:gd name="connsiteX2" fmla="*/ 2534935 w 2534934"/>
                  <a:gd name="connsiteY2" fmla="*/ 1172713 h 2345423"/>
                  <a:gd name="connsiteX0" fmla="*/ 102177 w 1412471"/>
                  <a:gd name="connsiteY0" fmla="*/ 670 h 1172713"/>
                  <a:gd name="connsiteX1" fmla="*/ 988732 w 1412471"/>
                  <a:gd name="connsiteY1" fmla="*/ 297592 h 1172713"/>
                  <a:gd name="connsiteX2" fmla="*/ 1412471 w 1412471"/>
                  <a:gd name="connsiteY2" fmla="*/ 1172713 h 1172713"/>
                  <a:gd name="connsiteX3" fmla="*/ 145003 w 1412471"/>
                  <a:gd name="connsiteY3" fmla="*/ 1172712 h 1172713"/>
                  <a:gd name="connsiteX4" fmla="*/ 102177 w 1412471"/>
                  <a:gd name="connsiteY4" fmla="*/ 670 h 1172713"/>
                  <a:gd name="connsiteX0" fmla="*/ 0 w 1412471"/>
                  <a:gd name="connsiteY0" fmla="*/ 176798 h 1172713"/>
                  <a:gd name="connsiteX1" fmla="*/ 988732 w 1412471"/>
                  <a:gd name="connsiteY1" fmla="*/ 297592 h 1172713"/>
                  <a:gd name="connsiteX2" fmla="*/ 1412471 w 1412471"/>
                  <a:gd name="connsiteY2" fmla="*/ 1172713 h 1172713"/>
                  <a:gd name="connsiteX0" fmla="*/ 102177 w 1412471"/>
                  <a:gd name="connsiteY0" fmla="*/ 670 h 1302297"/>
                  <a:gd name="connsiteX1" fmla="*/ 988732 w 1412471"/>
                  <a:gd name="connsiteY1" fmla="*/ 297592 h 1302297"/>
                  <a:gd name="connsiteX2" fmla="*/ 1412471 w 1412471"/>
                  <a:gd name="connsiteY2" fmla="*/ 1172713 h 1302297"/>
                  <a:gd name="connsiteX3" fmla="*/ 145003 w 1412471"/>
                  <a:gd name="connsiteY3" fmla="*/ 1172712 h 1302297"/>
                  <a:gd name="connsiteX4" fmla="*/ 102177 w 1412471"/>
                  <a:gd name="connsiteY4" fmla="*/ 670 h 1302297"/>
                  <a:gd name="connsiteX0" fmla="*/ 0 w 1412471"/>
                  <a:gd name="connsiteY0" fmla="*/ 176798 h 1302297"/>
                  <a:gd name="connsiteX1" fmla="*/ 988732 w 1412471"/>
                  <a:gd name="connsiteY1" fmla="*/ 297592 h 1302297"/>
                  <a:gd name="connsiteX2" fmla="*/ 1300207 w 1412471"/>
                  <a:gd name="connsiteY2" fmla="*/ 1302297 h 1302297"/>
                  <a:gd name="connsiteX0" fmla="*/ 19672 w 1412471"/>
                  <a:gd name="connsiteY0" fmla="*/ 11796 h 1145456"/>
                  <a:gd name="connsiteX1" fmla="*/ 988732 w 1412471"/>
                  <a:gd name="connsiteY1" fmla="*/ 140751 h 1145456"/>
                  <a:gd name="connsiteX2" fmla="*/ 1412471 w 1412471"/>
                  <a:gd name="connsiteY2" fmla="*/ 1015872 h 1145456"/>
                  <a:gd name="connsiteX3" fmla="*/ 145003 w 1412471"/>
                  <a:gd name="connsiteY3" fmla="*/ 1015871 h 1145456"/>
                  <a:gd name="connsiteX4" fmla="*/ 19672 w 1412471"/>
                  <a:gd name="connsiteY4" fmla="*/ 11796 h 1145456"/>
                  <a:gd name="connsiteX0" fmla="*/ 0 w 1412471"/>
                  <a:gd name="connsiteY0" fmla="*/ 19957 h 1145456"/>
                  <a:gd name="connsiteX1" fmla="*/ 988732 w 1412471"/>
                  <a:gd name="connsiteY1" fmla="*/ 140751 h 1145456"/>
                  <a:gd name="connsiteX2" fmla="*/ 1300207 w 1412471"/>
                  <a:gd name="connsiteY2" fmla="*/ 1145456 h 1145456"/>
                  <a:gd name="connsiteX0" fmla="*/ 19672 w 1300207"/>
                  <a:gd name="connsiteY0" fmla="*/ 13223 h 1146883"/>
                  <a:gd name="connsiteX1" fmla="*/ 988732 w 1300207"/>
                  <a:gd name="connsiteY1" fmla="*/ 142178 h 1146883"/>
                  <a:gd name="connsiteX2" fmla="*/ 1293009 w 1300207"/>
                  <a:gd name="connsiteY2" fmla="*/ 1140646 h 1146883"/>
                  <a:gd name="connsiteX3" fmla="*/ 145003 w 1300207"/>
                  <a:gd name="connsiteY3" fmla="*/ 1017298 h 1146883"/>
                  <a:gd name="connsiteX4" fmla="*/ 19672 w 1300207"/>
                  <a:gd name="connsiteY4" fmla="*/ 13223 h 1146883"/>
                  <a:gd name="connsiteX0" fmla="*/ 0 w 1300207"/>
                  <a:gd name="connsiteY0" fmla="*/ 21384 h 1146883"/>
                  <a:gd name="connsiteX1" fmla="*/ 988732 w 1300207"/>
                  <a:gd name="connsiteY1" fmla="*/ 142178 h 1146883"/>
                  <a:gd name="connsiteX2" fmla="*/ 1300207 w 1300207"/>
                  <a:gd name="connsiteY2" fmla="*/ 1146883 h 1146883"/>
                  <a:gd name="connsiteX0" fmla="*/ 19672 w 1335311"/>
                  <a:gd name="connsiteY0" fmla="*/ 13223 h 1146883"/>
                  <a:gd name="connsiteX1" fmla="*/ 988732 w 1335311"/>
                  <a:gd name="connsiteY1" fmla="*/ 142178 h 1146883"/>
                  <a:gd name="connsiteX2" fmla="*/ 1293009 w 1335311"/>
                  <a:gd name="connsiteY2" fmla="*/ 1140646 h 1146883"/>
                  <a:gd name="connsiteX3" fmla="*/ 145003 w 1335311"/>
                  <a:gd name="connsiteY3" fmla="*/ 1017298 h 1146883"/>
                  <a:gd name="connsiteX4" fmla="*/ 19672 w 1335311"/>
                  <a:gd name="connsiteY4" fmla="*/ 13223 h 1146883"/>
                  <a:gd name="connsiteX0" fmla="*/ 0 w 1335311"/>
                  <a:gd name="connsiteY0" fmla="*/ 21384 h 1146883"/>
                  <a:gd name="connsiteX1" fmla="*/ 988732 w 1335311"/>
                  <a:gd name="connsiteY1" fmla="*/ 142178 h 1146883"/>
                  <a:gd name="connsiteX2" fmla="*/ 1300207 w 1335311"/>
                  <a:gd name="connsiteY2" fmla="*/ 1146883 h 1146883"/>
                  <a:gd name="connsiteX0" fmla="*/ 19672 w 1335311"/>
                  <a:gd name="connsiteY0" fmla="*/ 32279 h 1165939"/>
                  <a:gd name="connsiteX1" fmla="*/ 988732 w 1335311"/>
                  <a:gd name="connsiteY1" fmla="*/ 161234 h 1165939"/>
                  <a:gd name="connsiteX2" fmla="*/ 1293009 w 1335311"/>
                  <a:gd name="connsiteY2" fmla="*/ 1159702 h 1165939"/>
                  <a:gd name="connsiteX3" fmla="*/ 145003 w 1335311"/>
                  <a:gd name="connsiteY3" fmla="*/ 1036354 h 1165939"/>
                  <a:gd name="connsiteX4" fmla="*/ 19672 w 1335311"/>
                  <a:gd name="connsiteY4" fmla="*/ 32279 h 1165939"/>
                  <a:gd name="connsiteX0" fmla="*/ 0 w 1335311"/>
                  <a:gd name="connsiteY0" fmla="*/ 40440 h 1165939"/>
                  <a:gd name="connsiteX1" fmla="*/ 988732 w 1335311"/>
                  <a:gd name="connsiteY1" fmla="*/ 161234 h 1165939"/>
                  <a:gd name="connsiteX2" fmla="*/ 1300207 w 1335311"/>
                  <a:gd name="connsiteY2" fmla="*/ 1165939 h 1165939"/>
                  <a:gd name="connsiteX0" fmla="*/ 19672 w 1419389"/>
                  <a:gd name="connsiteY0" fmla="*/ 32279 h 1240300"/>
                  <a:gd name="connsiteX1" fmla="*/ 988732 w 1419389"/>
                  <a:gd name="connsiteY1" fmla="*/ 161234 h 1240300"/>
                  <a:gd name="connsiteX2" fmla="*/ 1293009 w 1419389"/>
                  <a:gd name="connsiteY2" fmla="*/ 1159702 h 1240300"/>
                  <a:gd name="connsiteX3" fmla="*/ 145003 w 1419389"/>
                  <a:gd name="connsiteY3" fmla="*/ 1036354 h 1240300"/>
                  <a:gd name="connsiteX4" fmla="*/ 19672 w 1419389"/>
                  <a:gd name="connsiteY4" fmla="*/ 32279 h 1240300"/>
                  <a:gd name="connsiteX0" fmla="*/ 0 w 1419389"/>
                  <a:gd name="connsiteY0" fmla="*/ 40440 h 1240300"/>
                  <a:gd name="connsiteX1" fmla="*/ 988732 w 1419389"/>
                  <a:gd name="connsiteY1" fmla="*/ 161234 h 1240300"/>
                  <a:gd name="connsiteX2" fmla="*/ 1393315 w 1419389"/>
                  <a:gd name="connsiteY2" fmla="*/ 1240300 h 1240300"/>
                  <a:gd name="connsiteX0" fmla="*/ 0 w 1505530"/>
                  <a:gd name="connsiteY0" fmla="*/ 16223 h 1240300"/>
                  <a:gd name="connsiteX1" fmla="*/ 1074873 w 1505530"/>
                  <a:gd name="connsiteY1" fmla="*/ 161234 h 1240300"/>
                  <a:gd name="connsiteX2" fmla="*/ 1379150 w 1505530"/>
                  <a:gd name="connsiteY2" fmla="*/ 1159702 h 1240300"/>
                  <a:gd name="connsiteX3" fmla="*/ 231144 w 1505530"/>
                  <a:gd name="connsiteY3" fmla="*/ 1036354 h 1240300"/>
                  <a:gd name="connsiteX4" fmla="*/ 0 w 1505530"/>
                  <a:gd name="connsiteY4" fmla="*/ 16223 h 1240300"/>
                  <a:gd name="connsiteX0" fmla="*/ 86141 w 1505530"/>
                  <a:gd name="connsiteY0" fmla="*/ 40440 h 1240300"/>
                  <a:gd name="connsiteX1" fmla="*/ 1074873 w 1505530"/>
                  <a:gd name="connsiteY1" fmla="*/ 161234 h 1240300"/>
                  <a:gd name="connsiteX2" fmla="*/ 1479456 w 1505530"/>
                  <a:gd name="connsiteY2" fmla="*/ 1240300 h 1240300"/>
                  <a:gd name="connsiteX0" fmla="*/ 0 w 1505530"/>
                  <a:gd name="connsiteY0" fmla="*/ 9495 h 1233572"/>
                  <a:gd name="connsiteX1" fmla="*/ 1074873 w 1505530"/>
                  <a:gd name="connsiteY1" fmla="*/ 154506 h 1233572"/>
                  <a:gd name="connsiteX2" fmla="*/ 1379150 w 1505530"/>
                  <a:gd name="connsiteY2" fmla="*/ 1152974 h 1233572"/>
                  <a:gd name="connsiteX3" fmla="*/ 231144 w 1505530"/>
                  <a:gd name="connsiteY3" fmla="*/ 1029626 h 1233572"/>
                  <a:gd name="connsiteX4" fmla="*/ 0 w 1505530"/>
                  <a:gd name="connsiteY4" fmla="*/ 9495 h 1233572"/>
                  <a:gd name="connsiteX0" fmla="*/ 86141 w 1505530"/>
                  <a:gd name="connsiteY0" fmla="*/ 33712 h 1233572"/>
                  <a:gd name="connsiteX1" fmla="*/ 1074873 w 1505530"/>
                  <a:gd name="connsiteY1" fmla="*/ 154506 h 1233572"/>
                  <a:gd name="connsiteX2" fmla="*/ 1479456 w 1505530"/>
                  <a:gd name="connsiteY2" fmla="*/ 1233572 h 1233572"/>
                  <a:gd name="connsiteX0" fmla="*/ 7198 w 1512728"/>
                  <a:gd name="connsiteY0" fmla="*/ 30569 h 1254646"/>
                  <a:gd name="connsiteX1" fmla="*/ 1082071 w 1512728"/>
                  <a:gd name="connsiteY1" fmla="*/ 175580 h 1254646"/>
                  <a:gd name="connsiteX2" fmla="*/ 1386348 w 1512728"/>
                  <a:gd name="connsiteY2" fmla="*/ 1174048 h 1254646"/>
                  <a:gd name="connsiteX3" fmla="*/ 238342 w 1512728"/>
                  <a:gd name="connsiteY3" fmla="*/ 1050700 h 1254646"/>
                  <a:gd name="connsiteX4" fmla="*/ 7198 w 1512728"/>
                  <a:gd name="connsiteY4" fmla="*/ 30569 h 1254646"/>
                  <a:gd name="connsiteX0" fmla="*/ 0 w 1512728"/>
                  <a:gd name="connsiteY0" fmla="*/ 24332 h 1254646"/>
                  <a:gd name="connsiteX1" fmla="*/ 1082071 w 1512728"/>
                  <a:gd name="connsiteY1" fmla="*/ 175580 h 1254646"/>
                  <a:gd name="connsiteX2" fmla="*/ 1486654 w 1512728"/>
                  <a:gd name="connsiteY2" fmla="*/ 1254646 h 1254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2728" h="1254646" stroke="0" extrusionOk="0">
                    <a:moveTo>
                      <a:pt x="7198" y="30569"/>
                    </a:moveTo>
                    <a:cubicBezTo>
                      <a:pt x="332988" y="20378"/>
                      <a:pt x="852213" y="-15000"/>
                      <a:pt x="1082071" y="175580"/>
                    </a:cubicBezTo>
                    <a:cubicBezTo>
                      <a:pt x="1311929" y="366160"/>
                      <a:pt x="1386348" y="839798"/>
                      <a:pt x="1386348" y="1174048"/>
                    </a:cubicBezTo>
                    <a:lnTo>
                      <a:pt x="238342" y="1050700"/>
                    </a:lnTo>
                    <a:lnTo>
                      <a:pt x="7198" y="30569"/>
                    </a:lnTo>
                    <a:close/>
                  </a:path>
                  <a:path w="1512728" h="1254646" fill="none">
                    <a:moveTo>
                      <a:pt x="0" y="24332"/>
                    </a:moveTo>
                    <a:cubicBezTo>
                      <a:pt x="353855" y="-18255"/>
                      <a:pt x="838815" y="-25194"/>
                      <a:pt x="1082071" y="175580"/>
                    </a:cubicBezTo>
                    <a:cubicBezTo>
                      <a:pt x="1351655" y="398084"/>
                      <a:pt x="1594142" y="912698"/>
                      <a:pt x="1486654" y="1254646"/>
                    </a:cubicBezTo>
                  </a:path>
                </a:pathLst>
              </a:cu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5428581" y="2578704"/>
                <a:ext cx="0" cy="1238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Arc 6"/>
              <p:cNvSpPr/>
              <p:nvPr/>
            </p:nvSpPr>
            <p:spPr>
              <a:xfrm rot="8515195">
                <a:off x="7339395" y="1456635"/>
                <a:ext cx="1239484" cy="1056216"/>
              </a:xfrm>
              <a:custGeom>
                <a:avLst/>
                <a:gdLst>
                  <a:gd name="connsiteX0" fmla="*/ 776287 w 1552575"/>
                  <a:gd name="connsiteY0" fmla="*/ 0 h 1310514"/>
                  <a:gd name="connsiteX1" fmla="*/ 1552575 w 1552575"/>
                  <a:gd name="connsiteY1" fmla="*/ 655257 h 1310514"/>
                  <a:gd name="connsiteX2" fmla="*/ 776288 w 1552575"/>
                  <a:gd name="connsiteY2" fmla="*/ 655257 h 1310514"/>
                  <a:gd name="connsiteX3" fmla="*/ 776287 w 1552575"/>
                  <a:gd name="connsiteY3" fmla="*/ 0 h 1310514"/>
                  <a:gd name="connsiteX0" fmla="*/ 776287 w 1552575"/>
                  <a:gd name="connsiteY0" fmla="*/ 0 h 1310514"/>
                  <a:gd name="connsiteX1" fmla="*/ 1552575 w 1552575"/>
                  <a:gd name="connsiteY1" fmla="*/ 655257 h 1310514"/>
                  <a:gd name="connsiteX0" fmla="*/ 0 w 776288"/>
                  <a:gd name="connsiteY0" fmla="*/ 0 h 1075786"/>
                  <a:gd name="connsiteX1" fmla="*/ 776288 w 776288"/>
                  <a:gd name="connsiteY1" fmla="*/ 655257 h 1075786"/>
                  <a:gd name="connsiteX2" fmla="*/ 1 w 776288"/>
                  <a:gd name="connsiteY2" fmla="*/ 655257 h 1075786"/>
                  <a:gd name="connsiteX3" fmla="*/ 0 w 776288"/>
                  <a:gd name="connsiteY3" fmla="*/ 0 h 1075786"/>
                  <a:gd name="connsiteX0" fmla="*/ 0 w 776288"/>
                  <a:gd name="connsiteY0" fmla="*/ 0 h 1075786"/>
                  <a:gd name="connsiteX1" fmla="*/ 749303 w 776288"/>
                  <a:gd name="connsiteY1" fmla="*/ 1075786 h 1075786"/>
                  <a:gd name="connsiteX0" fmla="*/ 460726 w 1237014"/>
                  <a:gd name="connsiteY0" fmla="*/ 0 h 1075786"/>
                  <a:gd name="connsiteX1" fmla="*/ 1237014 w 1237014"/>
                  <a:gd name="connsiteY1" fmla="*/ 655257 h 1075786"/>
                  <a:gd name="connsiteX2" fmla="*/ 460727 w 1237014"/>
                  <a:gd name="connsiteY2" fmla="*/ 655257 h 1075786"/>
                  <a:gd name="connsiteX3" fmla="*/ 460726 w 1237014"/>
                  <a:gd name="connsiteY3" fmla="*/ 0 h 1075786"/>
                  <a:gd name="connsiteX0" fmla="*/ 0 w 1237014"/>
                  <a:gd name="connsiteY0" fmla="*/ 116979 h 1075786"/>
                  <a:gd name="connsiteX1" fmla="*/ 1210029 w 1237014"/>
                  <a:gd name="connsiteY1" fmla="*/ 1075786 h 1075786"/>
                  <a:gd name="connsiteX0" fmla="*/ 460726 w 1237014"/>
                  <a:gd name="connsiteY0" fmla="*/ 0 h 1075786"/>
                  <a:gd name="connsiteX1" fmla="*/ 1237014 w 1237014"/>
                  <a:gd name="connsiteY1" fmla="*/ 655257 h 1075786"/>
                  <a:gd name="connsiteX2" fmla="*/ 460727 w 1237014"/>
                  <a:gd name="connsiteY2" fmla="*/ 655257 h 1075786"/>
                  <a:gd name="connsiteX3" fmla="*/ 460726 w 1237014"/>
                  <a:gd name="connsiteY3" fmla="*/ 0 h 1075786"/>
                  <a:gd name="connsiteX0" fmla="*/ 0 w 1237014"/>
                  <a:gd name="connsiteY0" fmla="*/ 116979 h 1075786"/>
                  <a:gd name="connsiteX1" fmla="*/ 705552 w 1237014"/>
                  <a:gd name="connsiteY1" fmla="*/ 420016 h 1075786"/>
                  <a:gd name="connsiteX2" fmla="*/ 1210029 w 1237014"/>
                  <a:gd name="connsiteY2" fmla="*/ 1075786 h 1075786"/>
                  <a:gd name="connsiteX0" fmla="*/ 460726 w 1237014"/>
                  <a:gd name="connsiteY0" fmla="*/ 0 h 1075786"/>
                  <a:gd name="connsiteX1" fmla="*/ 1237014 w 1237014"/>
                  <a:gd name="connsiteY1" fmla="*/ 655257 h 1075786"/>
                  <a:gd name="connsiteX2" fmla="*/ 460727 w 1237014"/>
                  <a:gd name="connsiteY2" fmla="*/ 655257 h 1075786"/>
                  <a:gd name="connsiteX3" fmla="*/ 460726 w 1237014"/>
                  <a:gd name="connsiteY3" fmla="*/ 0 h 1075786"/>
                  <a:gd name="connsiteX0" fmla="*/ 0 w 1237014"/>
                  <a:gd name="connsiteY0" fmla="*/ 116979 h 1075786"/>
                  <a:gd name="connsiteX1" fmla="*/ 1010954 w 1237014"/>
                  <a:gd name="connsiteY1" fmla="*/ 169235 h 1075786"/>
                  <a:gd name="connsiteX2" fmla="*/ 1210029 w 1237014"/>
                  <a:gd name="connsiteY2" fmla="*/ 1075786 h 1075786"/>
                  <a:gd name="connsiteX0" fmla="*/ 460726 w 1237014"/>
                  <a:gd name="connsiteY0" fmla="*/ 4436 h 1080222"/>
                  <a:gd name="connsiteX1" fmla="*/ 1237014 w 1237014"/>
                  <a:gd name="connsiteY1" fmla="*/ 659693 h 1080222"/>
                  <a:gd name="connsiteX2" fmla="*/ 460727 w 1237014"/>
                  <a:gd name="connsiteY2" fmla="*/ 659693 h 1080222"/>
                  <a:gd name="connsiteX3" fmla="*/ 460726 w 1237014"/>
                  <a:gd name="connsiteY3" fmla="*/ 4436 h 1080222"/>
                  <a:gd name="connsiteX0" fmla="*/ 0 w 1237014"/>
                  <a:gd name="connsiteY0" fmla="*/ 121415 h 1080222"/>
                  <a:gd name="connsiteX1" fmla="*/ 1010954 w 1237014"/>
                  <a:gd name="connsiteY1" fmla="*/ 173671 h 1080222"/>
                  <a:gd name="connsiteX2" fmla="*/ 1210029 w 1237014"/>
                  <a:gd name="connsiteY2" fmla="*/ 1080222 h 1080222"/>
                  <a:gd name="connsiteX0" fmla="*/ 460726 w 1237014"/>
                  <a:gd name="connsiteY0" fmla="*/ 4436 h 1080222"/>
                  <a:gd name="connsiteX1" fmla="*/ 1237014 w 1237014"/>
                  <a:gd name="connsiteY1" fmla="*/ 659693 h 1080222"/>
                  <a:gd name="connsiteX2" fmla="*/ 460727 w 1237014"/>
                  <a:gd name="connsiteY2" fmla="*/ 659693 h 1080222"/>
                  <a:gd name="connsiteX3" fmla="*/ 460726 w 1237014"/>
                  <a:gd name="connsiteY3" fmla="*/ 4436 h 1080222"/>
                  <a:gd name="connsiteX0" fmla="*/ 0 w 1237014"/>
                  <a:gd name="connsiteY0" fmla="*/ 121415 h 1080222"/>
                  <a:gd name="connsiteX1" fmla="*/ 1010954 w 1237014"/>
                  <a:gd name="connsiteY1" fmla="*/ 173671 h 1080222"/>
                  <a:gd name="connsiteX2" fmla="*/ 1210029 w 1237014"/>
                  <a:gd name="connsiteY2" fmla="*/ 1080222 h 1080222"/>
                  <a:gd name="connsiteX0" fmla="*/ 8812 w 1237014"/>
                  <a:gd name="connsiteY0" fmla="*/ 110167 h 1080222"/>
                  <a:gd name="connsiteX1" fmla="*/ 1237014 w 1237014"/>
                  <a:gd name="connsiteY1" fmla="*/ 659693 h 1080222"/>
                  <a:gd name="connsiteX2" fmla="*/ 460727 w 1237014"/>
                  <a:gd name="connsiteY2" fmla="*/ 659693 h 1080222"/>
                  <a:gd name="connsiteX3" fmla="*/ 8812 w 1237014"/>
                  <a:gd name="connsiteY3" fmla="*/ 110167 h 1080222"/>
                  <a:gd name="connsiteX0" fmla="*/ 0 w 1237014"/>
                  <a:gd name="connsiteY0" fmla="*/ 121415 h 1080222"/>
                  <a:gd name="connsiteX1" fmla="*/ 1010954 w 1237014"/>
                  <a:gd name="connsiteY1" fmla="*/ 173671 h 1080222"/>
                  <a:gd name="connsiteX2" fmla="*/ 1210029 w 1237014"/>
                  <a:gd name="connsiteY2" fmla="*/ 1080222 h 1080222"/>
                  <a:gd name="connsiteX0" fmla="*/ 8812 w 1237014"/>
                  <a:gd name="connsiteY0" fmla="*/ 46252 h 1016307"/>
                  <a:gd name="connsiteX1" fmla="*/ 1237014 w 1237014"/>
                  <a:gd name="connsiteY1" fmla="*/ 595778 h 1016307"/>
                  <a:gd name="connsiteX2" fmla="*/ 460727 w 1237014"/>
                  <a:gd name="connsiteY2" fmla="*/ 595778 h 1016307"/>
                  <a:gd name="connsiteX3" fmla="*/ 8812 w 1237014"/>
                  <a:gd name="connsiteY3" fmla="*/ 46252 h 1016307"/>
                  <a:gd name="connsiteX0" fmla="*/ 0 w 1237014"/>
                  <a:gd name="connsiteY0" fmla="*/ 57500 h 1016307"/>
                  <a:gd name="connsiteX1" fmla="*/ 1010954 w 1237014"/>
                  <a:gd name="connsiteY1" fmla="*/ 109756 h 1016307"/>
                  <a:gd name="connsiteX2" fmla="*/ 1210029 w 1237014"/>
                  <a:gd name="connsiteY2" fmla="*/ 1016307 h 1016307"/>
                  <a:gd name="connsiteX0" fmla="*/ 8812 w 1237082"/>
                  <a:gd name="connsiteY0" fmla="*/ 46252 h 1043554"/>
                  <a:gd name="connsiteX1" fmla="*/ 1237082 w 1237082"/>
                  <a:gd name="connsiteY1" fmla="*/ 1043554 h 1043554"/>
                  <a:gd name="connsiteX2" fmla="*/ 460727 w 1237082"/>
                  <a:gd name="connsiteY2" fmla="*/ 595778 h 1043554"/>
                  <a:gd name="connsiteX3" fmla="*/ 8812 w 1237082"/>
                  <a:gd name="connsiteY3" fmla="*/ 46252 h 1043554"/>
                  <a:gd name="connsiteX0" fmla="*/ 0 w 1237082"/>
                  <a:gd name="connsiteY0" fmla="*/ 57500 h 1043554"/>
                  <a:gd name="connsiteX1" fmla="*/ 1010954 w 1237082"/>
                  <a:gd name="connsiteY1" fmla="*/ 109756 h 1043554"/>
                  <a:gd name="connsiteX2" fmla="*/ 1210029 w 1237082"/>
                  <a:gd name="connsiteY2" fmla="*/ 1016307 h 1043554"/>
                  <a:gd name="connsiteX0" fmla="*/ 8812 w 1239484"/>
                  <a:gd name="connsiteY0" fmla="*/ 46252 h 1043554"/>
                  <a:gd name="connsiteX1" fmla="*/ 1237082 w 1239484"/>
                  <a:gd name="connsiteY1" fmla="*/ 1043554 h 1043554"/>
                  <a:gd name="connsiteX2" fmla="*/ 460727 w 1239484"/>
                  <a:gd name="connsiteY2" fmla="*/ 595778 h 1043554"/>
                  <a:gd name="connsiteX3" fmla="*/ 8812 w 1239484"/>
                  <a:gd name="connsiteY3" fmla="*/ 46252 h 1043554"/>
                  <a:gd name="connsiteX0" fmla="*/ 0 w 1239484"/>
                  <a:gd name="connsiteY0" fmla="*/ 57500 h 1043554"/>
                  <a:gd name="connsiteX1" fmla="*/ 1010954 w 1239484"/>
                  <a:gd name="connsiteY1" fmla="*/ 109756 h 1043554"/>
                  <a:gd name="connsiteX2" fmla="*/ 1210029 w 1239484"/>
                  <a:gd name="connsiteY2" fmla="*/ 1016307 h 1043554"/>
                  <a:gd name="connsiteX0" fmla="*/ 8812 w 1239484"/>
                  <a:gd name="connsiteY0" fmla="*/ 46252 h 1043554"/>
                  <a:gd name="connsiteX1" fmla="*/ 1237082 w 1239484"/>
                  <a:gd name="connsiteY1" fmla="*/ 1043554 h 1043554"/>
                  <a:gd name="connsiteX2" fmla="*/ 460727 w 1239484"/>
                  <a:gd name="connsiteY2" fmla="*/ 595778 h 1043554"/>
                  <a:gd name="connsiteX3" fmla="*/ 8812 w 1239484"/>
                  <a:gd name="connsiteY3" fmla="*/ 46252 h 1043554"/>
                  <a:gd name="connsiteX0" fmla="*/ 0 w 1239484"/>
                  <a:gd name="connsiteY0" fmla="*/ 57500 h 1043554"/>
                  <a:gd name="connsiteX1" fmla="*/ 1010954 w 1239484"/>
                  <a:gd name="connsiteY1" fmla="*/ 109756 h 1043554"/>
                  <a:gd name="connsiteX2" fmla="*/ 1210029 w 1239484"/>
                  <a:gd name="connsiteY2" fmla="*/ 1016307 h 1043554"/>
                  <a:gd name="connsiteX0" fmla="*/ 8812 w 1239484"/>
                  <a:gd name="connsiteY0" fmla="*/ 52297 h 1049599"/>
                  <a:gd name="connsiteX1" fmla="*/ 1237082 w 1239484"/>
                  <a:gd name="connsiteY1" fmla="*/ 1049599 h 1049599"/>
                  <a:gd name="connsiteX2" fmla="*/ 460727 w 1239484"/>
                  <a:gd name="connsiteY2" fmla="*/ 601823 h 1049599"/>
                  <a:gd name="connsiteX3" fmla="*/ 8812 w 1239484"/>
                  <a:gd name="connsiteY3" fmla="*/ 52297 h 1049599"/>
                  <a:gd name="connsiteX0" fmla="*/ 0 w 1239484"/>
                  <a:gd name="connsiteY0" fmla="*/ 63545 h 1049599"/>
                  <a:gd name="connsiteX1" fmla="*/ 999708 w 1239484"/>
                  <a:gd name="connsiteY1" fmla="*/ 106989 h 1049599"/>
                  <a:gd name="connsiteX2" fmla="*/ 1210029 w 1239484"/>
                  <a:gd name="connsiteY2" fmla="*/ 1022352 h 1049599"/>
                  <a:gd name="connsiteX0" fmla="*/ 8812 w 1239484"/>
                  <a:gd name="connsiteY0" fmla="*/ 58914 h 1056216"/>
                  <a:gd name="connsiteX1" fmla="*/ 1237082 w 1239484"/>
                  <a:gd name="connsiteY1" fmla="*/ 1056216 h 1056216"/>
                  <a:gd name="connsiteX2" fmla="*/ 460727 w 1239484"/>
                  <a:gd name="connsiteY2" fmla="*/ 608440 h 1056216"/>
                  <a:gd name="connsiteX3" fmla="*/ 8812 w 1239484"/>
                  <a:gd name="connsiteY3" fmla="*/ 58914 h 1056216"/>
                  <a:gd name="connsiteX0" fmla="*/ 0 w 1239484"/>
                  <a:gd name="connsiteY0" fmla="*/ 70162 h 1056216"/>
                  <a:gd name="connsiteX1" fmla="*/ 999708 w 1239484"/>
                  <a:gd name="connsiteY1" fmla="*/ 113606 h 1056216"/>
                  <a:gd name="connsiteX2" fmla="*/ 1210029 w 1239484"/>
                  <a:gd name="connsiteY2" fmla="*/ 1028969 h 1056216"/>
                  <a:gd name="connsiteX0" fmla="*/ 8812 w 1239484"/>
                  <a:gd name="connsiteY0" fmla="*/ 58914 h 1056216"/>
                  <a:gd name="connsiteX1" fmla="*/ 1237082 w 1239484"/>
                  <a:gd name="connsiteY1" fmla="*/ 1056216 h 1056216"/>
                  <a:gd name="connsiteX2" fmla="*/ 460727 w 1239484"/>
                  <a:gd name="connsiteY2" fmla="*/ 608440 h 1056216"/>
                  <a:gd name="connsiteX3" fmla="*/ 8812 w 1239484"/>
                  <a:gd name="connsiteY3" fmla="*/ 58914 h 1056216"/>
                  <a:gd name="connsiteX0" fmla="*/ 0 w 1239484"/>
                  <a:gd name="connsiteY0" fmla="*/ 70162 h 1056216"/>
                  <a:gd name="connsiteX1" fmla="*/ 999708 w 1239484"/>
                  <a:gd name="connsiteY1" fmla="*/ 113606 h 1056216"/>
                  <a:gd name="connsiteX2" fmla="*/ 1210029 w 1239484"/>
                  <a:gd name="connsiteY2" fmla="*/ 1028969 h 105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484" h="1056216" stroke="0" extrusionOk="0">
                    <a:moveTo>
                      <a:pt x="8812" y="58914"/>
                    </a:moveTo>
                    <a:cubicBezTo>
                      <a:pt x="437544" y="58914"/>
                      <a:pt x="1290571" y="687837"/>
                      <a:pt x="1237082" y="1056216"/>
                    </a:cubicBezTo>
                    <a:lnTo>
                      <a:pt x="460727" y="608440"/>
                    </a:lnTo>
                    <a:cubicBezTo>
                      <a:pt x="460727" y="390021"/>
                      <a:pt x="8812" y="277333"/>
                      <a:pt x="8812" y="58914"/>
                    </a:cubicBezTo>
                    <a:close/>
                  </a:path>
                  <a:path w="1239484" h="1056216" fill="none">
                    <a:moveTo>
                      <a:pt x="0" y="70162"/>
                    </a:moveTo>
                    <a:cubicBezTo>
                      <a:pt x="336985" y="87581"/>
                      <a:pt x="659752" y="-123952"/>
                      <a:pt x="999708" y="113606"/>
                    </a:cubicBezTo>
                    <a:cubicBezTo>
                      <a:pt x="1206710" y="359073"/>
                      <a:pt x="1210029" y="667081"/>
                      <a:pt x="1210029" y="102896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7919215" y="2375245"/>
                <a:ext cx="0" cy="1571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6653636" y="1883379"/>
                <a:ext cx="0" cy="14796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834358" y="3083528"/>
                <a:ext cx="418623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310608" y="3026379"/>
                <a:ext cx="0" cy="1171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844258" y="3012091"/>
                <a:ext cx="0" cy="1171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5" name="Object 3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097897" y="3137613"/>
              <a:ext cx="3810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7" name="Equation" r:id="rId37" imgW="380880" imgH="291960" progId="Equation.DSMT4">
                      <p:embed/>
                    </p:oleObj>
                  </mc:Choice>
                  <mc:Fallback>
                    <p:oleObj name="Equation" r:id="rId37" imgW="380880" imgH="291960" progId="Equation.DSMT4">
                      <p:embed/>
                      <p:pic>
                        <p:nvPicPr>
                          <p:cNvPr id="35" name="Object 34"/>
                          <p:cNvPicPr/>
                          <p:nvPr/>
                        </p:nvPicPr>
                        <p:blipFill>
                          <a:blip r:embed="rId38"/>
                          <a:stretch>
                            <a:fillRect/>
                          </a:stretch>
                        </p:blipFill>
                        <p:spPr>
                          <a:xfrm>
                            <a:off x="5097897" y="3137613"/>
                            <a:ext cx="381000" cy="292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736310" y="3077179"/>
              <a:ext cx="2540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8" name="Equation" r:id="rId39" imgW="253800" imgH="291960" progId="Equation.DSMT4">
                      <p:embed/>
                    </p:oleObj>
                  </mc:Choice>
                  <mc:Fallback>
                    <p:oleObj name="Equation" r:id="rId39" imgW="253800" imgH="291960" progId="Equation.DSMT4">
                      <p:embed/>
                      <p:pic>
                        <p:nvPicPr>
                          <p:cNvPr id="36" name="Object 35"/>
                          <p:cNvPicPr/>
                          <p:nvPr/>
                        </p:nvPicPr>
                        <p:blipFill>
                          <a:blip r:embed="rId40"/>
                          <a:stretch>
                            <a:fillRect/>
                          </a:stretch>
                        </p:blipFill>
                        <p:spPr>
                          <a:xfrm>
                            <a:off x="7736310" y="3077179"/>
                            <a:ext cx="254000" cy="292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510758" y="1648429"/>
              <a:ext cx="2667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9" name="Equation" r:id="rId41" imgW="266400" imgH="291960" progId="Equation.DSMT4">
                      <p:embed/>
                    </p:oleObj>
                  </mc:Choice>
                  <mc:Fallback>
                    <p:oleObj name="Equation" r:id="rId41" imgW="266400" imgH="291960" progId="Equation.DSMT4">
                      <p:embed/>
                      <p:pic>
                        <p:nvPicPr>
                          <p:cNvPr id="37" name="Object 36"/>
                          <p:cNvPicPr/>
                          <p:nvPr/>
                        </p:nvPicPr>
                        <p:blipFill>
                          <a:blip r:embed="rId42"/>
                          <a:stretch>
                            <a:fillRect/>
                          </a:stretch>
                        </p:blipFill>
                        <p:spPr>
                          <a:xfrm>
                            <a:off x="6510758" y="1648429"/>
                            <a:ext cx="266700" cy="292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9114316" y="2969229"/>
              <a:ext cx="1651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30" name="Equation" r:id="rId43" imgW="164880" imgH="228600" progId="Equation.DSMT4">
                      <p:embed/>
                    </p:oleObj>
                  </mc:Choice>
                  <mc:Fallback>
                    <p:oleObj name="Equation" r:id="rId43" imgW="164880" imgH="228600" progId="Equation.DSMT4">
                      <p:embed/>
                      <p:pic>
                        <p:nvPicPr>
                          <p:cNvPr id="38" name="Object 37"/>
                          <p:cNvPicPr/>
                          <p:nvPr/>
                        </p:nvPicPr>
                        <p:blipFill>
                          <a:blip r:embed="rId44"/>
                          <a:stretch>
                            <a:fillRect/>
                          </a:stretch>
                        </p:blipFill>
                        <p:spPr>
                          <a:xfrm>
                            <a:off x="9114316" y="2969229"/>
                            <a:ext cx="165100" cy="228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Box 38"/>
              <p:cNvSpPr txBox="1"/>
              <p:nvPr/>
            </p:nvSpPr>
            <p:spPr>
              <a:xfrm>
                <a:off x="9234914" y="2253877"/>
                <a:ext cx="161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“Doppler Shift”</a:t>
                </a:r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114144" y="5090343"/>
            <a:ext cx="1157106" cy="1441098"/>
            <a:chOff x="10114144" y="5061906"/>
            <a:chExt cx="1157106" cy="144109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10206458" y="5750529"/>
              <a:ext cx="790575" cy="74771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0196932" y="5374292"/>
              <a:ext cx="0" cy="112871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c 35"/>
            <p:cNvSpPr/>
            <p:nvPr/>
          </p:nvSpPr>
          <p:spPr>
            <a:xfrm>
              <a:off x="10222094" y="5679090"/>
              <a:ext cx="460530" cy="326231"/>
            </a:xfrm>
            <a:custGeom>
              <a:avLst/>
              <a:gdLst>
                <a:gd name="connsiteX0" fmla="*/ 388816 w 796958"/>
                <a:gd name="connsiteY0" fmla="*/ 96 h 652462"/>
                <a:gd name="connsiteX1" fmla="*/ 646415 w 796958"/>
                <a:gd name="connsiteY1" fmla="*/ 70840 h 652462"/>
                <a:gd name="connsiteX2" fmla="*/ 796958 w 796958"/>
                <a:gd name="connsiteY2" fmla="*/ 326231 h 652462"/>
                <a:gd name="connsiteX3" fmla="*/ 398479 w 796958"/>
                <a:gd name="connsiteY3" fmla="*/ 326231 h 652462"/>
                <a:gd name="connsiteX4" fmla="*/ 388816 w 796958"/>
                <a:gd name="connsiteY4" fmla="*/ 96 h 652462"/>
                <a:gd name="connsiteX0" fmla="*/ 388816 w 796958"/>
                <a:gd name="connsiteY0" fmla="*/ 96 h 652462"/>
                <a:gd name="connsiteX1" fmla="*/ 646415 w 796958"/>
                <a:gd name="connsiteY1" fmla="*/ 70840 h 652462"/>
                <a:gd name="connsiteX2" fmla="*/ 796958 w 796958"/>
                <a:gd name="connsiteY2" fmla="*/ 326231 h 652462"/>
                <a:gd name="connsiteX0" fmla="*/ 4762 w 412904"/>
                <a:gd name="connsiteY0" fmla="*/ 96 h 326231"/>
                <a:gd name="connsiteX1" fmla="*/ 262361 w 412904"/>
                <a:gd name="connsiteY1" fmla="*/ 70840 h 326231"/>
                <a:gd name="connsiteX2" fmla="*/ 412904 w 412904"/>
                <a:gd name="connsiteY2" fmla="*/ 326231 h 326231"/>
                <a:gd name="connsiteX3" fmla="*/ 14425 w 412904"/>
                <a:gd name="connsiteY3" fmla="*/ 326231 h 326231"/>
                <a:gd name="connsiteX4" fmla="*/ 4762 w 412904"/>
                <a:gd name="connsiteY4" fmla="*/ 96 h 326231"/>
                <a:gd name="connsiteX0" fmla="*/ 0 w 412904"/>
                <a:gd name="connsiteY0" fmla="*/ 28671 h 326231"/>
                <a:gd name="connsiteX1" fmla="*/ 262361 w 412904"/>
                <a:gd name="connsiteY1" fmla="*/ 70840 h 326231"/>
                <a:gd name="connsiteX2" fmla="*/ 412904 w 412904"/>
                <a:gd name="connsiteY2" fmla="*/ 326231 h 326231"/>
                <a:gd name="connsiteX0" fmla="*/ 4762 w 465292"/>
                <a:gd name="connsiteY0" fmla="*/ 96 h 326231"/>
                <a:gd name="connsiteX1" fmla="*/ 262361 w 465292"/>
                <a:gd name="connsiteY1" fmla="*/ 70840 h 326231"/>
                <a:gd name="connsiteX2" fmla="*/ 412904 w 465292"/>
                <a:gd name="connsiteY2" fmla="*/ 326231 h 326231"/>
                <a:gd name="connsiteX3" fmla="*/ 14425 w 465292"/>
                <a:gd name="connsiteY3" fmla="*/ 326231 h 326231"/>
                <a:gd name="connsiteX4" fmla="*/ 4762 w 465292"/>
                <a:gd name="connsiteY4" fmla="*/ 96 h 326231"/>
                <a:gd name="connsiteX0" fmla="*/ 0 w 465292"/>
                <a:gd name="connsiteY0" fmla="*/ 28671 h 326231"/>
                <a:gd name="connsiteX1" fmla="*/ 262361 w 465292"/>
                <a:gd name="connsiteY1" fmla="*/ 70840 h 326231"/>
                <a:gd name="connsiteX2" fmla="*/ 465292 w 465292"/>
                <a:gd name="connsiteY2" fmla="*/ 307181 h 326231"/>
                <a:gd name="connsiteX0" fmla="*/ 0 w 460530"/>
                <a:gd name="connsiteY0" fmla="*/ 96 h 326231"/>
                <a:gd name="connsiteX1" fmla="*/ 257599 w 460530"/>
                <a:gd name="connsiteY1" fmla="*/ 70840 h 326231"/>
                <a:gd name="connsiteX2" fmla="*/ 408142 w 460530"/>
                <a:gd name="connsiteY2" fmla="*/ 326231 h 326231"/>
                <a:gd name="connsiteX3" fmla="*/ 9663 w 460530"/>
                <a:gd name="connsiteY3" fmla="*/ 326231 h 326231"/>
                <a:gd name="connsiteX4" fmla="*/ 0 w 460530"/>
                <a:gd name="connsiteY4" fmla="*/ 96 h 326231"/>
                <a:gd name="connsiteX0" fmla="*/ 23813 w 460530"/>
                <a:gd name="connsiteY0" fmla="*/ 47721 h 326231"/>
                <a:gd name="connsiteX1" fmla="*/ 257599 w 460530"/>
                <a:gd name="connsiteY1" fmla="*/ 70840 h 326231"/>
                <a:gd name="connsiteX2" fmla="*/ 460530 w 460530"/>
                <a:gd name="connsiteY2" fmla="*/ 307181 h 326231"/>
                <a:gd name="connsiteX0" fmla="*/ 0 w 460530"/>
                <a:gd name="connsiteY0" fmla="*/ 96 h 326231"/>
                <a:gd name="connsiteX1" fmla="*/ 257599 w 460530"/>
                <a:gd name="connsiteY1" fmla="*/ 70840 h 326231"/>
                <a:gd name="connsiteX2" fmla="*/ 408142 w 460530"/>
                <a:gd name="connsiteY2" fmla="*/ 326231 h 326231"/>
                <a:gd name="connsiteX3" fmla="*/ 9663 w 460530"/>
                <a:gd name="connsiteY3" fmla="*/ 326231 h 326231"/>
                <a:gd name="connsiteX4" fmla="*/ 0 w 460530"/>
                <a:gd name="connsiteY4" fmla="*/ 96 h 326231"/>
                <a:gd name="connsiteX0" fmla="*/ 23813 w 460530"/>
                <a:gd name="connsiteY0" fmla="*/ 47721 h 326231"/>
                <a:gd name="connsiteX1" fmla="*/ 257599 w 460530"/>
                <a:gd name="connsiteY1" fmla="*/ 70840 h 326231"/>
                <a:gd name="connsiteX2" fmla="*/ 460530 w 460530"/>
                <a:gd name="connsiteY2" fmla="*/ 307181 h 3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530" h="326231" stroke="0" extrusionOk="0">
                  <a:moveTo>
                    <a:pt x="0" y="96"/>
                  </a:moveTo>
                  <a:cubicBezTo>
                    <a:pt x="93338" y="-1758"/>
                    <a:pt x="184508" y="23280"/>
                    <a:pt x="257599" y="70840"/>
                  </a:cubicBezTo>
                  <a:cubicBezTo>
                    <a:pt x="352713" y="132730"/>
                    <a:pt x="408142" y="226763"/>
                    <a:pt x="408142" y="326231"/>
                  </a:cubicBezTo>
                  <a:lnTo>
                    <a:pt x="9663" y="326231"/>
                  </a:lnTo>
                  <a:lnTo>
                    <a:pt x="0" y="96"/>
                  </a:lnTo>
                  <a:close/>
                </a:path>
                <a:path w="460530" h="326231" fill="none">
                  <a:moveTo>
                    <a:pt x="23813" y="47721"/>
                  </a:moveTo>
                  <a:cubicBezTo>
                    <a:pt x="117151" y="45867"/>
                    <a:pt x="184508" y="23280"/>
                    <a:pt x="257599" y="70840"/>
                  </a:cubicBezTo>
                  <a:cubicBezTo>
                    <a:pt x="352713" y="132730"/>
                    <a:pt x="441480" y="212476"/>
                    <a:pt x="460530" y="307181"/>
                  </a:cubicBezTo>
                </a:path>
              </a:pathLst>
            </a:cu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/>
            </p:nvPr>
          </p:nvGraphicFramePr>
          <p:xfrm>
            <a:off x="10114144" y="5061906"/>
            <a:ext cx="2159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1" name="Equation" r:id="rId45" imgW="215640" imgH="330120" progId="Equation.DSMT4">
                    <p:embed/>
                  </p:oleObj>
                </mc:Choice>
                <mc:Fallback>
                  <p:oleObj name="Equation" r:id="rId45" imgW="215640" imgH="330120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46"/>
                        <a:stretch>
                          <a:fillRect/>
                        </a:stretch>
                      </p:blipFill>
                      <p:spPr>
                        <a:xfrm>
                          <a:off x="10114144" y="5061906"/>
                          <a:ext cx="2159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/>
            </p:nvPr>
          </p:nvGraphicFramePr>
          <p:xfrm>
            <a:off x="10788650" y="5384800"/>
            <a:ext cx="4826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2" name="Equation" r:id="rId47" imgW="482400" imgH="330120" progId="Equation.DSMT4">
                    <p:embed/>
                  </p:oleObj>
                </mc:Choice>
                <mc:Fallback>
                  <p:oleObj name="Equation" r:id="rId47" imgW="482400" imgH="33012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48"/>
                        <a:stretch>
                          <a:fillRect/>
                        </a:stretch>
                      </p:blipFill>
                      <p:spPr>
                        <a:xfrm>
                          <a:off x="10788650" y="5384800"/>
                          <a:ext cx="4826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/>
            </p:nvPr>
          </p:nvGraphicFramePr>
          <p:xfrm>
            <a:off x="10299120" y="5938648"/>
            <a:ext cx="2286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3" name="Equation" r:id="rId49" imgW="228600" imgH="291960" progId="Equation.DSMT4">
                    <p:embed/>
                  </p:oleObj>
                </mc:Choice>
                <mc:Fallback>
                  <p:oleObj name="Equation" r:id="rId49" imgW="228600" imgH="29196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50"/>
                        <a:stretch>
                          <a:fillRect/>
                        </a:stretch>
                      </p:blipFill>
                      <p:spPr>
                        <a:xfrm>
                          <a:off x="10299120" y="5938648"/>
                          <a:ext cx="2286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8495" y="-5916"/>
                <a:ext cx="4531497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Excitation energies are shifted when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applied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95" y="-5916"/>
                <a:ext cx="4531497" cy="404791"/>
              </a:xfrm>
              <a:prstGeom prst="rect">
                <a:avLst/>
              </a:prstGeom>
              <a:blipFill>
                <a:blip r:embed="rId51"/>
                <a:stretch>
                  <a:fillRect l="-808" t="-22727" r="-808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6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0127" y="2906669"/>
                <a:ext cx="1162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127" y="2906669"/>
                <a:ext cx="11620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7851" y="239390"/>
                <a:ext cx="424218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1−2</m:t>
                          </m:r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i="1" baseline="30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51" y="239390"/>
                <a:ext cx="4242187" cy="71468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4118" y="5959383"/>
                <a:ext cx="87831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Paramagnetic current </a:t>
                </a:r>
                <a:r>
                  <a:rPr lang="en-US" dirty="0" smtClean="0"/>
                  <a:t>(from </a:t>
                </a:r>
                <a:r>
                  <a:rPr lang="en-US" dirty="0" err="1" smtClean="0"/>
                  <a:t>qp’s</a:t>
                </a:r>
                <a:r>
                  <a:rPr lang="en-US" dirty="0" smtClean="0"/>
                  <a:t>) cancels the </a:t>
                </a:r>
                <a:r>
                  <a:rPr lang="en-US" dirty="0"/>
                  <a:t>diamagnetic current </a:t>
                </a:r>
                <a:r>
                  <a:rPr lang="en-US" dirty="0" smtClean="0"/>
                  <a:t>(from pairs</a:t>
                </a:r>
                <a:r>
                  <a:rPr lang="en-US" dirty="0"/>
                  <a:t>)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18" y="5959383"/>
                <a:ext cx="8783123" cy="369332"/>
              </a:xfrm>
              <a:prstGeom prst="rect">
                <a:avLst/>
              </a:prstGeom>
              <a:blipFill>
                <a:blip r:embed="rId29"/>
                <a:stretch>
                  <a:fillRect l="-55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311810" y="1624817"/>
            <a:ext cx="2424111" cy="1563140"/>
            <a:chOff x="1100139" y="1719263"/>
            <a:chExt cx="2424111" cy="156314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1109663" y="1719263"/>
              <a:ext cx="0" cy="12858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109663" y="3005138"/>
              <a:ext cx="21574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14" idx="3"/>
            </p:cNvCxnSpPr>
            <p:nvPr/>
          </p:nvCxnSpPr>
          <p:spPr>
            <a:xfrm flipV="1">
              <a:off x="1109663" y="2519363"/>
              <a:ext cx="560302" cy="1348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 rot="10800000">
              <a:off x="1809697" y="1958983"/>
              <a:ext cx="1218805" cy="827632"/>
            </a:xfrm>
            <a:custGeom>
              <a:avLst/>
              <a:gdLst>
                <a:gd name="connsiteX0" fmla="*/ 1123555 w 2247110"/>
                <a:gd name="connsiteY0" fmla="*/ 0 h 1343699"/>
                <a:gd name="connsiteX1" fmla="*/ 1700178 w 2247110"/>
                <a:gd name="connsiteY1" fmla="*/ 95227 h 1343699"/>
                <a:gd name="connsiteX2" fmla="*/ 2247110 w 2247110"/>
                <a:gd name="connsiteY2" fmla="*/ 671850 h 1343699"/>
                <a:gd name="connsiteX3" fmla="*/ 1123555 w 2247110"/>
                <a:gd name="connsiteY3" fmla="*/ 671850 h 1343699"/>
                <a:gd name="connsiteX4" fmla="*/ 1123555 w 2247110"/>
                <a:gd name="connsiteY4" fmla="*/ 0 h 1343699"/>
                <a:gd name="connsiteX0" fmla="*/ 1123555 w 2247110"/>
                <a:gd name="connsiteY0" fmla="*/ 0 h 1343699"/>
                <a:gd name="connsiteX1" fmla="*/ 1700178 w 2247110"/>
                <a:gd name="connsiteY1" fmla="*/ 95227 h 1343699"/>
                <a:gd name="connsiteX2" fmla="*/ 2247110 w 2247110"/>
                <a:gd name="connsiteY2" fmla="*/ 671850 h 1343699"/>
                <a:gd name="connsiteX0" fmla="*/ 0 w 1204518"/>
                <a:gd name="connsiteY0" fmla="*/ 0 h 795675"/>
                <a:gd name="connsiteX1" fmla="*/ 576623 w 1204518"/>
                <a:gd name="connsiteY1" fmla="*/ 95227 h 795675"/>
                <a:gd name="connsiteX2" fmla="*/ 1123555 w 1204518"/>
                <a:gd name="connsiteY2" fmla="*/ 671850 h 795675"/>
                <a:gd name="connsiteX3" fmla="*/ 0 w 1204518"/>
                <a:gd name="connsiteY3" fmla="*/ 671850 h 795675"/>
                <a:gd name="connsiteX4" fmla="*/ 0 w 1204518"/>
                <a:gd name="connsiteY4" fmla="*/ 0 h 795675"/>
                <a:gd name="connsiteX0" fmla="*/ 0 w 1204518"/>
                <a:gd name="connsiteY0" fmla="*/ 0 h 795675"/>
                <a:gd name="connsiteX1" fmla="*/ 576623 w 1204518"/>
                <a:gd name="connsiteY1" fmla="*/ 95227 h 795675"/>
                <a:gd name="connsiteX2" fmla="*/ 1204518 w 1204518"/>
                <a:gd name="connsiteY2" fmla="*/ 795675 h 795675"/>
                <a:gd name="connsiteX0" fmla="*/ 14287 w 1218805"/>
                <a:gd name="connsiteY0" fmla="*/ 23812 h 819487"/>
                <a:gd name="connsiteX1" fmla="*/ 590910 w 1218805"/>
                <a:gd name="connsiteY1" fmla="*/ 119039 h 819487"/>
                <a:gd name="connsiteX2" fmla="*/ 1137842 w 1218805"/>
                <a:gd name="connsiteY2" fmla="*/ 695662 h 819487"/>
                <a:gd name="connsiteX3" fmla="*/ 14287 w 1218805"/>
                <a:gd name="connsiteY3" fmla="*/ 695662 h 819487"/>
                <a:gd name="connsiteX4" fmla="*/ 14287 w 1218805"/>
                <a:gd name="connsiteY4" fmla="*/ 23812 h 819487"/>
                <a:gd name="connsiteX0" fmla="*/ 0 w 1218805"/>
                <a:gd name="connsiteY0" fmla="*/ 0 h 819487"/>
                <a:gd name="connsiteX1" fmla="*/ 590910 w 1218805"/>
                <a:gd name="connsiteY1" fmla="*/ 119039 h 819487"/>
                <a:gd name="connsiteX2" fmla="*/ 1218805 w 1218805"/>
                <a:gd name="connsiteY2" fmla="*/ 819487 h 819487"/>
                <a:gd name="connsiteX0" fmla="*/ 14287 w 1218805"/>
                <a:gd name="connsiteY0" fmla="*/ 30995 h 826670"/>
                <a:gd name="connsiteX1" fmla="*/ 590910 w 1218805"/>
                <a:gd name="connsiteY1" fmla="*/ 126222 h 826670"/>
                <a:gd name="connsiteX2" fmla="*/ 1137842 w 1218805"/>
                <a:gd name="connsiteY2" fmla="*/ 702845 h 826670"/>
                <a:gd name="connsiteX3" fmla="*/ 14287 w 1218805"/>
                <a:gd name="connsiteY3" fmla="*/ 702845 h 826670"/>
                <a:gd name="connsiteX4" fmla="*/ 14287 w 1218805"/>
                <a:gd name="connsiteY4" fmla="*/ 30995 h 826670"/>
                <a:gd name="connsiteX0" fmla="*/ 0 w 1218805"/>
                <a:gd name="connsiteY0" fmla="*/ 7183 h 826670"/>
                <a:gd name="connsiteX1" fmla="*/ 590910 w 1218805"/>
                <a:gd name="connsiteY1" fmla="*/ 126222 h 826670"/>
                <a:gd name="connsiteX2" fmla="*/ 1218805 w 1218805"/>
                <a:gd name="connsiteY2" fmla="*/ 826670 h 826670"/>
                <a:gd name="connsiteX0" fmla="*/ 14287 w 1218805"/>
                <a:gd name="connsiteY0" fmla="*/ 31957 h 827632"/>
                <a:gd name="connsiteX1" fmla="*/ 590910 w 1218805"/>
                <a:gd name="connsiteY1" fmla="*/ 127184 h 827632"/>
                <a:gd name="connsiteX2" fmla="*/ 1137842 w 1218805"/>
                <a:gd name="connsiteY2" fmla="*/ 703807 h 827632"/>
                <a:gd name="connsiteX3" fmla="*/ 14287 w 1218805"/>
                <a:gd name="connsiteY3" fmla="*/ 703807 h 827632"/>
                <a:gd name="connsiteX4" fmla="*/ 14287 w 1218805"/>
                <a:gd name="connsiteY4" fmla="*/ 31957 h 827632"/>
                <a:gd name="connsiteX0" fmla="*/ 0 w 1218805"/>
                <a:gd name="connsiteY0" fmla="*/ 8145 h 827632"/>
                <a:gd name="connsiteX1" fmla="*/ 595672 w 1218805"/>
                <a:gd name="connsiteY1" fmla="*/ 112897 h 827632"/>
                <a:gd name="connsiteX2" fmla="*/ 1218805 w 1218805"/>
                <a:gd name="connsiteY2" fmla="*/ 827632 h 82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805" h="827632" stroke="0" extrusionOk="0">
                  <a:moveTo>
                    <a:pt x="14287" y="31957"/>
                  </a:moveTo>
                  <a:cubicBezTo>
                    <a:pt x="217354" y="31957"/>
                    <a:pt x="416625" y="64866"/>
                    <a:pt x="590910" y="127184"/>
                  </a:cubicBezTo>
                  <a:cubicBezTo>
                    <a:pt x="930148" y="248484"/>
                    <a:pt x="1137842" y="467453"/>
                    <a:pt x="1137842" y="703807"/>
                  </a:cubicBezTo>
                  <a:lnTo>
                    <a:pt x="14287" y="703807"/>
                  </a:lnTo>
                  <a:lnTo>
                    <a:pt x="14287" y="31957"/>
                  </a:lnTo>
                  <a:close/>
                </a:path>
                <a:path w="1218805" h="827632" fill="none">
                  <a:moveTo>
                    <a:pt x="0" y="8145"/>
                  </a:moveTo>
                  <a:cubicBezTo>
                    <a:pt x="203067" y="-25193"/>
                    <a:pt x="421387" y="50579"/>
                    <a:pt x="595672" y="112897"/>
                  </a:cubicBezTo>
                  <a:cubicBezTo>
                    <a:pt x="934910" y="234197"/>
                    <a:pt x="1218805" y="591278"/>
                    <a:pt x="1218805" y="827632"/>
                  </a:cubicBezTo>
                </a:path>
              </a:pathLst>
            </a:cu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100139" y="2026351"/>
              <a:ext cx="1211782" cy="935924"/>
            </a:xfrm>
            <a:custGeom>
              <a:avLst/>
              <a:gdLst>
                <a:gd name="connsiteX0" fmla="*/ 0 w 1538287"/>
                <a:gd name="connsiteY0" fmla="*/ 2474 h 935924"/>
                <a:gd name="connsiteX1" fmla="*/ 176212 w 1538287"/>
                <a:gd name="connsiteY1" fmla="*/ 21524 h 935924"/>
                <a:gd name="connsiteX2" fmla="*/ 457200 w 1538287"/>
                <a:gd name="connsiteY2" fmla="*/ 159637 h 935924"/>
                <a:gd name="connsiteX3" fmla="*/ 752475 w 1538287"/>
                <a:gd name="connsiteY3" fmla="*/ 493012 h 935924"/>
                <a:gd name="connsiteX4" fmla="*/ 1000125 w 1538287"/>
                <a:gd name="connsiteY4" fmla="*/ 731137 h 935924"/>
                <a:gd name="connsiteX5" fmla="*/ 1538287 w 1538287"/>
                <a:gd name="connsiteY5" fmla="*/ 935924 h 935924"/>
                <a:gd name="connsiteX0" fmla="*/ 0 w 1538287"/>
                <a:gd name="connsiteY0" fmla="*/ 2474 h 935924"/>
                <a:gd name="connsiteX1" fmla="*/ 176212 w 1538287"/>
                <a:gd name="connsiteY1" fmla="*/ 21524 h 935924"/>
                <a:gd name="connsiteX2" fmla="*/ 457200 w 1538287"/>
                <a:gd name="connsiteY2" fmla="*/ 159637 h 935924"/>
                <a:gd name="connsiteX3" fmla="*/ 752475 w 1538287"/>
                <a:gd name="connsiteY3" fmla="*/ 493012 h 935924"/>
                <a:gd name="connsiteX4" fmla="*/ 1033463 w 1538287"/>
                <a:gd name="connsiteY4" fmla="*/ 740662 h 935924"/>
                <a:gd name="connsiteX5" fmla="*/ 1538287 w 1538287"/>
                <a:gd name="connsiteY5" fmla="*/ 935924 h 935924"/>
                <a:gd name="connsiteX0" fmla="*/ 0 w 1600200"/>
                <a:gd name="connsiteY0" fmla="*/ 2474 h 935924"/>
                <a:gd name="connsiteX1" fmla="*/ 176212 w 1600200"/>
                <a:gd name="connsiteY1" fmla="*/ 21524 h 935924"/>
                <a:gd name="connsiteX2" fmla="*/ 457200 w 1600200"/>
                <a:gd name="connsiteY2" fmla="*/ 159637 h 935924"/>
                <a:gd name="connsiteX3" fmla="*/ 752475 w 1600200"/>
                <a:gd name="connsiteY3" fmla="*/ 493012 h 935924"/>
                <a:gd name="connsiteX4" fmla="*/ 1033463 w 1600200"/>
                <a:gd name="connsiteY4" fmla="*/ 740662 h 935924"/>
                <a:gd name="connsiteX5" fmla="*/ 1600200 w 1600200"/>
                <a:gd name="connsiteY5" fmla="*/ 935924 h 935924"/>
                <a:gd name="connsiteX0" fmla="*/ 0 w 1600200"/>
                <a:gd name="connsiteY0" fmla="*/ 2474 h 935924"/>
                <a:gd name="connsiteX1" fmla="*/ 176212 w 1600200"/>
                <a:gd name="connsiteY1" fmla="*/ 21524 h 935924"/>
                <a:gd name="connsiteX2" fmla="*/ 457200 w 1600200"/>
                <a:gd name="connsiteY2" fmla="*/ 159637 h 935924"/>
                <a:gd name="connsiteX3" fmla="*/ 752475 w 1600200"/>
                <a:gd name="connsiteY3" fmla="*/ 493012 h 935924"/>
                <a:gd name="connsiteX4" fmla="*/ 1033463 w 1600200"/>
                <a:gd name="connsiteY4" fmla="*/ 740662 h 935924"/>
                <a:gd name="connsiteX5" fmla="*/ 1600200 w 1600200"/>
                <a:gd name="connsiteY5" fmla="*/ 935924 h 93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0200" h="935924">
                  <a:moveTo>
                    <a:pt x="0" y="2474"/>
                  </a:moveTo>
                  <a:cubicBezTo>
                    <a:pt x="50006" y="-1098"/>
                    <a:pt x="100012" y="-4670"/>
                    <a:pt x="176212" y="21524"/>
                  </a:cubicBezTo>
                  <a:cubicBezTo>
                    <a:pt x="252412" y="47718"/>
                    <a:pt x="361156" y="81056"/>
                    <a:pt x="457200" y="159637"/>
                  </a:cubicBezTo>
                  <a:cubicBezTo>
                    <a:pt x="553244" y="238218"/>
                    <a:pt x="656431" y="396174"/>
                    <a:pt x="752475" y="493012"/>
                  </a:cubicBezTo>
                  <a:cubicBezTo>
                    <a:pt x="848519" y="589850"/>
                    <a:pt x="892176" y="666843"/>
                    <a:pt x="1033463" y="740662"/>
                  </a:cubicBezTo>
                  <a:cubicBezTo>
                    <a:pt x="1174751" y="814481"/>
                    <a:pt x="1391840" y="903778"/>
                    <a:pt x="1600200" y="935924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784547" y="1909425"/>
              <a:ext cx="0" cy="1105238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1657722" y="3066503"/>
            <a:ext cx="206375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9" name="Equation" r:id="rId30" imgW="190440" imgH="215640" progId="Equation.DSMT4">
                    <p:embed/>
                  </p:oleObj>
                </mc:Choice>
                <mc:Fallback>
                  <p:oleObj name="Equation" r:id="rId30" imgW="190440" imgH="21564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657722" y="3066503"/>
                          <a:ext cx="206375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3303588" y="2906713"/>
            <a:ext cx="22066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0" name="Equation" r:id="rId32" imgW="203040" imgH="215640" progId="Equation.DSMT4">
                    <p:embed/>
                  </p:oleObj>
                </mc:Choice>
                <mc:Fallback>
                  <p:oleObj name="Equation" r:id="rId32" imgW="203040" imgH="21564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3303588" y="2906713"/>
                          <a:ext cx="220662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907255" y="3888524"/>
            <a:ext cx="3268355" cy="1774825"/>
            <a:chOff x="1835812" y="3609975"/>
            <a:chExt cx="4182434" cy="1774825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2352675" y="3609975"/>
              <a:ext cx="0" cy="14906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352675" y="5114925"/>
              <a:ext cx="330041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43"/>
            <p:cNvSpPr/>
            <p:nvPr/>
          </p:nvSpPr>
          <p:spPr>
            <a:xfrm rot="183899">
              <a:off x="2290824" y="3892428"/>
              <a:ext cx="2852860" cy="1155932"/>
            </a:xfrm>
            <a:custGeom>
              <a:avLst/>
              <a:gdLst>
                <a:gd name="connsiteX0" fmla="*/ 2086127 w 4819650"/>
                <a:gd name="connsiteY0" fmla="*/ 10041 h 2215943"/>
                <a:gd name="connsiteX1" fmla="*/ 3157307 w 4819650"/>
                <a:gd name="connsiteY1" fmla="*/ 54648 h 2215943"/>
                <a:gd name="connsiteX2" fmla="*/ 4805637 w 4819650"/>
                <a:gd name="connsiteY2" fmla="*/ 988660 h 2215943"/>
                <a:gd name="connsiteX3" fmla="*/ 2409825 w 4819650"/>
                <a:gd name="connsiteY3" fmla="*/ 1107972 h 2215943"/>
                <a:gd name="connsiteX4" fmla="*/ 2086127 w 4819650"/>
                <a:gd name="connsiteY4" fmla="*/ 10041 h 2215943"/>
                <a:gd name="connsiteX0" fmla="*/ 2086127 w 4819650"/>
                <a:gd name="connsiteY0" fmla="*/ 10041 h 2215943"/>
                <a:gd name="connsiteX1" fmla="*/ 3157307 w 4819650"/>
                <a:gd name="connsiteY1" fmla="*/ 54648 h 2215943"/>
                <a:gd name="connsiteX2" fmla="*/ 4805637 w 4819650"/>
                <a:gd name="connsiteY2" fmla="*/ 988660 h 2215943"/>
                <a:gd name="connsiteX0" fmla="*/ 0 w 2824285"/>
                <a:gd name="connsiteY0" fmla="*/ 10041 h 1260122"/>
                <a:gd name="connsiteX1" fmla="*/ 1071180 w 2824285"/>
                <a:gd name="connsiteY1" fmla="*/ 54648 h 1260122"/>
                <a:gd name="connsiteX2" fmla="*/ 2719510 w 2824285"/>
                <a:gd name="connsiteY2" fmla="*/ 988660 h 1260122"/>
                <a:gd name="connsiteX3" fmla="*/ 323698 w 2824285"/>
                <a:gd name="connsiteY3" fmla="*/ 1107972 h 1260122"/>
                <a:gd name="connsiteX4" fmla="*/ 0 w 2824285"/>
                <a:gd name="connsiteY4" fmla="*/ 10041 h 1260122"/>
                <a:gd name="connsiteX0" fmla="*/ 0 w 2824285"/>
                <a:gd name="connsiteY0" fmla="*/ 10041 h 1260122"/>
                <a:gd name="connsiteX1" fmla="*/ 1071180 w 2824285"/>
                <a:gd name="connsiteY1" fmla="*/ 54648 h 1260122"/>
                <a:gd name="connsiteX2" fmla="*/ 2824285 w 2824285"/>
                <a:gd name="connsiteY2" fmla="*/ 1260122 h 1260122"/>
                <a:gd name="connsiteX0" fmla="*/ 0 w 2824285"/>
                <a:gd name="connsiteY0" fmla="*/ 33989 h 1284070"/>
                <a:gd name="connsiteX1" fmla="*/ 1071180 w 2824285"/>
                <a:gd name="connsiteY1" fmla="*/ 78596 h 1284070"/>
                <a:gd name="connsiteX2" fmla="*/ 2719510 w 2824285"/>
                <a:gd name="connsiteY2" fmla="*/ 1012608 h 1284070"/>
                <a:gd name="connsiteX3" fmla="*/ 323698 w 2824285"/>
                <a:gd name="connsiteY3" fmla="*/ 1131920 h 1284070"/>
                <a:gd name="connsiteX4" fmla="*/ 0 w 2824285"/>
                <a:gd name="connsiteY4" fmla="*/ 33989 h 1284070"/>
                <a:gd name="connsiteX0" fmla="*/ 0 w 2824285"/>
                <a:gd name="connsiteY0" fmla="*/ 33989 h 1284070"/>
                <a:gd name="connsiteX1" fmla="*/ 1099755 w 2824285"/>
                <a:gd name="connsiteY1" fmla="*/ 26209 h 1284070"/>
                <a:gd name="connsiteX2" fmla="*/ 2824285 w 2824285"/>
                <a:gd name="connsiteY2" fmla="*/ 1284070 h 1284070"/>
                <a:gd name="connsiteX0" fmla="*/ 0 w 2838572"/>
                <a:gd name="connsiteY0" fmla="*/ 67619 h 1317700"/>
                <a:gd name="connsiteX1" fmla="*/ 1071180 w 2838572"/>
                <a:gd name="connsiteY1" fmla="*/ 112226 h 1317700"/>
                <a:gd name="connsiteX2" fmla="*/ 2838572 w 2838572"/>
                <a:gd name="connsiteY2" fmla="*/ 1317700 h 1317700"/>
                <a:gd name="connsiteX3" fmla="*/ 323698 w 2838572"/>
                <a:gd name="connsiteY3" fmla="*/ 1165550 h 1317700"/>
                <a:gd name="connsiteX4" fmla="*/ 0 w 2838572"/>
                <a:gd name="connsiteY4" fmla="*/ 67619 h 1317700"/>
                <a:gd name="connsiteX0" fmla="*/ 0 w 2838572"/>
                <a:gd name="connsiteY0" fmla="*/ 67619 h 1317700"/>
                <a:gd name="connsiteX1" fmla="*/ 1099755 w 2838572"/>
                <a:gd name="connsiteY1" fmla="*/ 59839 h 1317700"/>
                <a:gd name="connsiteX2" fmla="*/ 2824285 w 2838572"/>
                <a:gd name="connsiteY2" fmla="*/ 1317700 h 1317700"/>
                <a:gd name="connsiteX0" fmla="*/ 0 w 2838572"/>
                <a:gd name="connsiteY0" fmla="*/ 40425 h 1290506"/>
                <a:gd name="connsiteX1" fmla="*/ 1533142 w 2838572"/>
                <a:gd name="connsiteY1" fmla="*/ 132657 h 1290506"/>
                <a:gd name="connsiteX2" fmla="*/ 2838572 w 2838572"/>
                <a:gd name="connsiteY2" fmla="*/ 1290506 h 1290506"/>
                <a:gd name="connsiteX3" fmla="*/ 323698 w 2838572"/>
                <a:gd name="connsiteY3" fmla="*/ 1138356 h 1290506"/>
                <a:gd name="connsiteX4" fmla="*/ 0 w 2838572"/>
                <a:gd name="connsiteY4" fmla="*/ 40425 h 1290506"/>
                <a:gd name="connsiteX0" fmla="*/ 0 w 2838572"/>
                <a:gd name="connsiteY0" fmla="*/ 40425 h 1290506"/>
                <a:gd name="connsiteX1" fmla="*/ 1099755 w 2838572"/>
                <a:gd name="connsiteY1" fmla="*/ 32645 h 1290506"/>
                <a:gd name="connsiteX2" fmla="*/ 2824285 w 2838572"/>
                <a:gd name="connsiteY2" fmla="*/ 1290506 h 1290506"/>
                <a:gd name="connsiteX0" fmla="*/ 0 w 2838572"/>
                <a:gd name="connsiteY0" fmla="*/ 33990 h 1284071"/>
                <a:gd name="connsiteX1" fmla="*/ 1533142 w 2838572"/>
                <a:gd name="connsiteY1" fmla="*/ 126222 h 1284071"/>
                <a:gd name="connsiteX2" fmla="*/ 2838572 w 2838572"/>
                <a:gd name="connsiteY2" fmla="*/ 1284071 h 1284071"/>
                <a:gd name="connsiteX3" fmla="*/ 323698 w 2838572"/>
                <a:gd name="connsiteY3" fmla="*/ 1131921 h 1284071"/>
                <a:gd name="connsiteX4" fmla="*/ 0 w 2838572"/>
                <a:gd name="connsiteY4" fmla="*/ 33990 h 1284071"/>
                <a:gd name="connsiteX0" fmla="*/ 0 w 2838572"/>
                <a:gd name="connsiteY0" fmla="*/ 33990 h 1284071"/>
                <a:gd name="connsiteX1" fmla="*/ 1099755 w 2838572"/>
                <a:gd name="connsiteY1" fmla="*/ 26210 h 1284071"/>
                <a:gd name="connsiteX2" fmla="*/ 2824285 w 2838572"/>
                <a:gd name="connsiteY2" fmla="*/ 1284071 h 1284071"/>
                <a:gd name="connsiteX0" fmla="*/ 0 w 2838572"/>
                <a:gd name="connsiteY0" fmla="*/ 33990 h 1284071"/>
                <a:gd name="connsiteX1" fmla="*/ 1533142 w 2838572"/>
                <a:gd name="connsiteY1" fmla="*/ 126222 h 1284071"/>
                <a:gd name="connsiteX2" fmla="*/ 2838572 w 2838572"/>
                <a:gd name="connsiteY2" fmla="*/ 1284071 h 1284071"/>
                <a:gd name="connsiteX3" fmla="*/ 323698 w 2838572"/>
                <a:gd name="connsiteY3" fmla="*/ 1131921 h 1284071"/>
                <a:gd name="connsiteX4" fmla="*/ 0 w 2838572"/>
                <a:gd name="connsiteY4" fmla="*/ 33990 h 1284071"/>
                <a:gd name="connsiteX0" fmla="*/ 0 w 2838572"/>
                <a:gd name="connsiteY0" fmla="*/ 33990 h 1284071"/>
                <a:gd name="connsiteX1" fmla="*/ 1099755 w 2838572"/>
                <a:gd name="connsiteY1" fmla="*/ 26210 h 1284071"/>
                <a:gd name="connsiteX2" fmla="*/ 2829047 w 2838572"/>
                <a:gd name="connsiteY2" fmla="*/ 1250734 h 1284071"/>
                <a:gd name="connsiteX0" fmla="*/ 0 w 2852860"/>
                <a:gd name="connsiteY0" fmla="*/ 38937 h 1265205"/>
                <a:gd name="connsiteX1" fmla="*/ 1533142 w 2852860"/>
                <a:gd name="connsiteY1" fmla="*/ 131169 h 1265205"/>
                <a:gd name="connsiteX2" fmla="*/ 2852860 w 2852860"/>
                <a:gd name="connsiteY2" fmla="*/ 1265205 h 1265205"/>
                <a:gd name="connsiteX3" fmla="*/ 323698 w 2852860"/>
                <a:gd name="connsiteY3" fmla="*/ 1136868 h 1265205"/>
                <a:gd name="connsiteX4" fmla="*/ 0 w 2852860"/>
                <a:gd name="connsiteY4" fmla="*/ 38937 h 1265205"/>
                <a:gd name="connsiteX0" fmla="*/ 0 w 2852860"/>
                <a:gd name="connsiteY0" fmla="*/ 38937 h 1265205"/>
                <a:gd name="connsiteX1" fmla="*/ 1099755 w 2852860"/>
                <a:gd name="connsiteY1" fmla="*/ 31157 h 1265205"/>
                <a:gd name="connsiteX2" fmla="*/ 2829047 w 2852860"/>
                <a:gd name="connsiteY2" fmla="*/ 1255681 h 126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2860" h="1265205" stroke="0" extrusionOk="0">
                  <a:moveTo>
                    <a:pt x="0" y="38937"/>
                  </a:moveTo>
                  <a:cubicBezTo>
                    <a:pt x="359809" y="16512"/>
                    <a:pt x="1057665" y="-73209"/>
                    <a:pt x="1533142" y="131169"/>
                  </a:cubicBezTo>
                  <a:cubicBezTo>
                    <a:pt x="2008619" y="335547"/>
                    <a:pt x="2750783" y="831911"/>
                    <a:pt x="2852860" y="1265205"/>
                  </a:cubicBezTo>
                  <a:lnTo>
                    <a:pt x="323698" y="1136868"/>
                  </a:lnTo>
                  <a:lnTo>
                    <a:pt x="0" y="38937"/>
                  </a:lnTo>
                  <a:close/>
                </a:path>
                <a:path w="2852860" h="1265205" fill="none">
                  <a:moveTo>
                    <a:pt x="0" y="38937"/>
                  </a:moveTo>
                  <a:cubicBezTo>
                    <a:pt x="359809" y="16512"/>
                    <a:pt x="754564" y="-20626"/>
                    <a:pt x="1099755" y="31157"/>
                  </a:cubicBezTo>
                  <a:cubicBezTo>
                    <a:pt x="2000922" y="166343"/>
                    <a:pt x="2726970" y="822387"/>
                    <a:pt x="2829047" y="1255681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1835812" y="4354488"/>
            <a:ext cx="215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1" name="Equation" r:id="rId34" imgW="215640" imgH="291960" progId="Equation.DSMT4">
                    <p:embed/>
                  </p:oleObj>
                </mc:Choice>
                <mc:Fallback>
                  <p:oleObj name="Equation" r:id="rId34" imgW="215640" imgH="29196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1835812" y="4354488"/>
                          <a:ext cx="2159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/>
            </p:nvPr>
          </p:nvGraphicFramePr>
          <p:xfrm>
            <a:off x="5056188" y="5133975"/>
            <a:ext cx="20320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2" name="Equation" r:id="rId36" imgW="203040" imgH="291960" progId="Equation.DSMT4">
                    <p:embed/>
                  </p:oleObj>
                </mc:Choice>
                <mc:Fallback>
                  <p:oleObj name="Equation" r:id="rId36" imgW="203040" imgH="29196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5056188" y="5133975"/>
                          <a:ext cx="203200" cy="250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/>
            </p:nvPr>
          </p:nvGraphicFramePr>
          <p:xfrm>
            <a:off x="5827746" y="4992688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3" name="Equation" r:id="rId38" imgW="190440" imgH="215640" progId="Equation.DSMT4">
                    <p:embed/>
                  </p:oleObj>
                </mc:Choice>
                <mc:Fallback>
                  <p:oleObj name="Equation" r:id="rId38" imgW="190440" imgH="21564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5827746" y="4992688"/>
                          <a:ext cx="1905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/>
            </p:nvPr>
          </p:nvGraphicFramePr>
          <p:xfrm>
            <a:off x="2004619" y="3834056"/>
            <a:ext cx="166097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4" name="Equation" r:id="rId40" imgW="164880" imgH="177480" progId="Equation.DSMT4">
                    <p:embed/>
                  </p:oleObj>
                </mc:Choice>
                <mc:Fallback>
                  <p:oleObj name="Equation" r:id="rId40" imgW="164880" imgH="17748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2004619" y="3834056"/>
                          <a:ext cx="166097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84049" y="1561039"/>
                <a:ext cx="11062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049" y="1561039"/>
                <a:ext cx="1106265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8533" y="1608499"/>
                <a:ext cx="737445" cy="538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400" i="1" baseline="3000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3" y="1608499"/>
                <a:ext cx="737445" cy="53822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194255" y="1748949"/>
                <a:ext cx="919779" cy="535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255" y="1748949"/>
                <a:ext cx="919779" cy="535916"/>
              </a:xfrm>
              <a:prstGeom prst="rect">
                <a:avLst/>
              </a:prstGeom>
              <a:blipFill>
                <a:blip r:embed="rId44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1355886" y="2504009"/>
          <a:ext cx="436996" cy="24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Equation" r:id="rId45" imgW="520560" imgH="291960" progId="Equation.DSMT4">
                  <p:embed/>
                </p:oleObj>
              </mc:Choice>
              <mc:Fallback>
                <p:oleObj name="Equation" r:id="rId45" imgW="520560" imgH="29196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355886" y="2504009"/>
                        <a:ext cx="436996" cy="245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6548945" y="1152613"/>
            <a:ext cx="2100990" cy="1312089"/>
            <a:chOff x="1100138" y="1719263"/>
            <a:chExt cx="2424112" cy="1563140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1109663" y="1719263"/>
              <a:ext cx="0" cy="12858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109663" y="3005138"/>
              <a:ext cx="21574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Arc 12"/>
            <p:cNvSpPr/>
            <p:nvPr/>
          </p:nvSpPr>
          <p:spPr>
            <a:xfrm rot="10800000">
              <a:off x="2012520" y="1939390"/>
              <a:ext cx="1218805" cy="827632"/>
            </a:xfrm>
            <a:custGeom>
              <a:avLst/>
              <a:gdLst>
                <a:gd name="connsiteX0" fmla="*/ 1123555 w 2247110"/>
                <a:gd name="connsiteY0" fmla="*/ 0 h 1343699"/>
                <a:gd name="connsiteX1" fmla="*/ 1700178 w 2247110"/>
                <a:gd name="connsiteY1" fmla="*/ 95227 h 1343699"/>
                <a:gd name="connsiteX2" fmla="*/ 2247110 w 2247110"/>
                <a:gd name="connsiteY2" fmla="*/ 671850 h 1343699"/>
                <a:gd name="connsiteX3" fmla="*/ 1123555 w 2247110"/>
                <a:gd name="connsiteY3" fmla="*/ 671850 h 1343699"/>
                <a:gd name="connsiteX4" fmla="*/ 1123555 w 2247110"/>
                <a:gd name="connsiteY4" fmla="*/ 0 h 1343699"/>
                <a:gd name="connsiteX0" fmla="*/ 1123555 w 2247110"/>
                <a:gd name="connsiteY0" fmla="*/ 0 h 1343699"/>
                <a:gd name="connsiteX1" fmla="*/ 1700178 w 2247110"/>
                <a:gd name="connsiteY1" fmla="*/ 95227 h 1343699"/>
                <a:gd name="connsiteX2" fmla="*/ 2247110 w 2247110"/>
                <a:gd name="connsiteY2" fmla="*/ 671850 h 1343699"/>
                <a:gd name="connsiteX0" fmla="*/ 0 w 1204518"/>
                <a:gd name="connsiteY0" fmla="*/ 0 h 795675"/>
                <a:gd name="connsiteX1" fmla="*/ 576623 w 1204518"/>
                <a:gd name="connsiteY1" fmla="*/ 95227 h 795675"/>
                <a:gd name="connsiteX2" fmla="*/ 1123555 w 1204518"/>
                <a:gd name="connsiteY2" fmla="*/ 671850 h 795675"/>
                <a:gd name="connsiteX3" fmla="*/ 0 w 1204518"/>
                <a:gd name="connsiteY3" fmla="*/ 671850 h 795675"/>
                <a:gd name="connsiteX4" fmla="*/ 0 w 1204518"/>
                <a:gd name="connsiteY4" fmla="*/ 0 h 795675"/>
                <a:gd name="connsiteX0" fmla="*/ 0 w 1204518"/>
                <a:gd name="connsiteY0" fmla="*/ 0 h 795675"/>
                <a:gd name="connsiteX1" fmla="*/ 576623 w 1204518"/>
                <a:gd name="connsiteY1" fmla="*/ 95227 h 795675"/>
                <a:gd name="connsiteX2" fmla="*/ 1204518 w 1204518"/>
                <a:gd name="connsiteY2" fmla="*/ 795675 h 795675"/>
                <a:gd name="connsiteX0" fmla="*/ 14287 w 1218805"/>
                <a:gd name="connsiteY0" fmla="*/ 23812 h 819487"/>
                <a:gd name="connsiteX1" fmla="*/ 590910 w 1218805"/>
                <a:gd name="connsiteY1" fmla="*/ 119039 h 819487"/>
                <a:gd name="connsiteX2" fmla="*/ 1137842 w 1218805"/>
                <a:gd name="connsiteY2" fmla="*/ 695662 h 819487"/>
                <a:gd name="connsiteX3" fmla="*/ 14287 w 1218805"/>
                <a:gd name="connsiteY3" fmla="*/ 695662 h 819487"/>
                <a:gd name="connsiteX4" fmla="*/ 14287 w 1218805"/>
                <a:gd name="connsiteY4" fmla="*/ 23812 h 819487"/>
                <a:gd name="connsiteX0" fmla="*/ 0 w 1218805"/>
                <a:gd name="connsiteY0" fmla="*/ 0 h 819487"/>
                <a:gd name="connsiteX1" fmla="*/ 590910 w 1218805"/>
                <a:gd name="connsiteY1" fmla="*/ 119039 h 819487"/>
                <a:gd name="connsiteX2" fmla="*/ 1218805 w 1218805"/>
                <a:gd name="connsiteY2" fmla="*/ 819487 h 819487"/>
                <a:gd name="connsiteX0" fmla="*/ 14287 w 1218805"/>
                <a:gd name="connsiteY0" fmla="*/ 30995 h 826670"/>
                <a:gd name="connsiteX1" fmla="*/ 590910 w 1218805"/>
                <a:gd name="connsiteY1" fmla="*/ 126222 h 826670"/>
                <a:gd name="connsiteX2" fmla="*/ 1137842 w 1218805"/>
                <a:gd name="connsiteY2" fmla="*/ 702845 h 826670"/>
                <a:gd name="connsiteX3" fmla="*/ 14287 w 1218805"/>
                <a:gd name="connsiteY3" fmla="*/ 702845 h 826670"/>
                <a:gd name="connsiteX4" fmla="*/ 14287 w 1218805"/>
                <a:gd name="connsiteY4" fmla="*/ 30995 h 826670"/>
                <a:gd name="connsiteX0" fmla="*/ 0 w 1218805"/>
                <a:gd name="connsiteY0" fmla="*/ 7183 h 826670"/>
                <a:gd name="connsiteX1" fmla="*/ 590910 w 1218805"/>
                <a:gd name="connsiteY1" fmla="*/ 126222 h 826670"/>
                <a:gd name="connsiteX2" fmla="*/ 1218805 w 1218805"/>
                <a:gd name="connsiteY2" fmla="*/ 826670 h 826670"/>
                <a:gd name="connsiteX0" fmla="*/ 14287 w 1218805"/>
                <a:gd name="connsiteY0" fmla="*/ 31957 h 827632"/>
                <a:gd name="connsiteX1" fmla="*/ 590910 w 1218805"/>
                <a:gd name="connsiteY1" fmla="*/ 127184 h 827632"/>
                <a:gd name="connsiteX2" fmla="*/ 1137842 w 1218805"/>
                <a:gd name="connsiteY2" fmla="*/ 703807 h 827632"/>
                <a:gd name="connsiteX3" fmla="*/ 14287 w 1218805"/>
                <a:gd name="connsiteY3" fmla="*/ 703807 h 827632"/>
                <a:gd name="connsiteX4" fmla="*/ 14287 w 1218805"/>
                <a:gd name="connsiteY4" fmla="*/ 31957 h 827632"/>
                <a:gd name="connsiteX0" fmla="*/ 0 w 1218805"/>
                <a:gd name="connsiteY0" fmla="*/ 8145 h 827632"/>
                <a:gd name="connsiteX1" fmla="*/ 595672 w 1218805"/>
                <a:gd name="connsiteY1" fmla="*/ 112897 h 827632"/>
                <a:gd name="connsiteX2" fmla="*/ 1218805 w 1218805"/>
                <a:gd name="connsiteY2" fmla="*/ 827632 h 82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805" h="827632" stroke="0" extrusionOk="0">
                  <a:moveTo>
                    <a:pt x="14287" y="31957"/>
                  </a:moveTo>
                  <a:cubicBezTo>
                    <a:pt x="217354" y="31957"/>
                    <a:pt x="416625" y="64866"/>
                    <a:pt x="590910" y="127184"/>
                  </a:cubicBezTo>
                  <a:cubicBezTo>
                    <a:pt x="930148" y="248484"/>
                    <a:pt x="1137842" y="467453"/>
                    <a:pt x="1137842" y="703807"/>
                  </a:cubicBezTo>
                  <a:lnTo>
                    <a:pt x="14287" y="703807"/>
                  </a:lnTo>
                  <a:lnTo>
                    <a:pt x="14287" y="31957"/>
                  </a:lnTo>
                  <a:close/>
                </a:path>
                <a:path w="1218805" h="827632" fill="none">
                  <a:moveTo>
                    <a:pt x="0" y="8145"/>
                  </a:moveTo>
                  <a:cubicBezTo>
                    <a:pt x="203067" y="-25193"/>
                    <a:pt x="421387" y="50579"/>
                    <a:pt x="595672" y="112897"/>
                  </a:cubicBezTo>
                  <a:cubicBezTo>
                    <a:pt x="934910" y="234197"/>
                    <a:pt x="1218805" y="591278"/>
                    <a:pt x="1218805" y="827632"/>
                  </a:cubicBezTo>
                </a:path>
              </a:pathLst>
            </a:cu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100138" y="2026352"/>
              <a:ext cx="763959" cy="935924"/>
            </a:xfrm>
            <a:custGeom>
              <a:avLst/>
              <a:gdLst>
                <a:gd name="connsiteX0" fmla="*/ 0 w 1538287"/>
                <a:gd name="connsiteY0" fmla="*/ 2474 h 935924"/>
                <a:gd name="connsiteX1" fmla="*/ 176212 w 1538287"/>
                <a:gd name="connsiteY1" fmla="*/ 21524 h 935924"/>
                <a:gd name="connsiteX2" fmla="*/ 457200 w 1538287"/>
                <a:gd name="connsiteY2" fmla="*/ 159637 h 935924"/>
                <a:gd name="connsiteX3" fmla="*/ 752475 w 1538287"/>
                <a:gd name="connsiteY3" fmla="*/ 493012 h 935924"/>
                <a:gd name="connsiteX4" fmla="*/ 1000125 w 1538287"/>
                <a:gd name="connsiteY4" fmla="*/ 731137 h 935924"/>
                <a:gd name="connsiteX5" fmla="*/ 1538287 w 1538287"/>
                <a:gd name="connsiteY5" fmla="*/ 935924 h 935924"/>
                <a:gd name="connsiteX0" fmla="*/ 0 w 1538287"/>
                <a:gd name="connsiteY0" fmla="*/ 2474 h 935924"/>
                <a:gd name="connsiteX1" fmla="*/ 176212 w 1538287"/>
                <a:gd name="connsiteY1" fmla="*/ 21524 h 935924"/>
                <a:gd name="connsiteX2" fmla="*/ 457200 w 1538287"/>
                <a:gd name="connsiteY2" fmla="*/ 159637 h 935924"/>
                <a:gd name="connsiteX3" fmla="*/ 752475 w 1538287"/>
                <a:gd name="connsiteY3" fmla="*/ 493012 h 935924"/>
                <a:gd name="connsiteX4" fmla="*/ 1033463 w 1538287"/>
                <a:gd name="connsiteY4" fmla="*/ 740662 h 935924"/>
                <a:gd name="connsiteX5" fmla="*/ 1538287 w 1538287"/>
                <a:gd name="connsiteY5" fmla="*/ 935924 h 935924"/>
                <a:gd name="connsiteX0" fmla="*/ 0 w 1600200"/>
                <a:gd name="connsiteY0" fmla="*/ 2474 h 935924"/>
                <a:gd name="connsiteX1" fmla="*/ 176212 w 1600200"/>
                <a:gd name="connsiteY1" fmla="*/ 21524 h 935924"/>
                <a:gd name="connsiteX2" fmla="*/ 457200 w 1600200"/>
                <a:gd name="connsiteY2" fmla="*/ 159637 h 935924"/>
                <a:gd name="connsiteX3" fmla="*/ 752475 w 1600200"/>
                <a:gd name="connsiteY3" fmla="*/ 493012 h 935924"/>
                <a:gd name="connsiteX4" fmla="*/ 1033463 w 1600200"/>
                <a:gd name="connsiteY4" fmla="*/ 740662 h 935924"/>
                <a:gd name="connsiteX5" fmla="*/ 1600200 w 1600200"/>
                <a:gd name="connsiteY5" fmla="*/ 935924 h 935924"/>
                <a:gd name="connsiteX0" fmla="*/ 0 w 1600200"/>
                <a:gd name="connsiteY0" fmla="*/ 2474 h 935924"/>
                <a:gd name="connsiteX1" fmla="*/ 176212 w 1600200"/>
                <a:gd name="connsiteY1" fmla="*/ 21524 h 935924"/>
                <a:gd name="connsiteX2" fmla="*/ 457200 w 1600200"/>
                <a:gd name="connsiteY2" fmla="*/ 159637 h 935924"/>
                <a:gd name="connsiteX3" fmla="*/ 752475 w 1600200"/>
                <a:gd name="connsiteY3" fmla="*/ 493012 h 935924"/>
                <a:gd name="connsiteX4" fmla="*/ 1033463 w 1600200"/>
                <a:gd name="connsiteY4" fmla="*/ 740662 h 935924"/>
                <a:gd name="connsiteX5" fmla="*/ 1600200 w 1600200"/>
                <a:gd name="connsiteY5" fmla="*/ 935924 h 93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0200" h="935924">
                  <a:moveTo>
                    <a:pt x="0" y="2474"/>
                  </a:moveTo>
                  <a:cubicBezTo>
                    <a:pt x="50006" y="-1098"/>
                    <a:pt x="100012" y="-4670"/>
                    <a:pt x="176212" y="21524"/>
                  </a:cubicBezTo>
                  <a:cubicBezTo>
                    <a:pt x="252412" y="47718"/>
                    <a:pt x="361156" y="81056"/>
                    <a:pt x="457200" y="159637"/>
                  </a:cubicBezTo>
                  <a:cubicBezTo>
                    <a:pt x="553244" y="238218"/>
                    <a:pt x="656431" y="396174"/>
                    <a:pt x="752475" y="493012"/>
                  </a:cubicBezTo>
                  <a:cubicBezTo>
                    <a:pt x="848519" y="589850"/>
                    <a:pt x="892176" y="666843"/>
                    <a:pt x="1033463" y="740662"/>
                  </a:cubicBezTo>
                  <a:cubicBezTo>
                    <a:pt x="1174751" y="814481"/>
                    <a:pt x="1391840" y="903778"/>
                    <a:pt x="1600200" y="935924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987238" y="1899901"/>
              <a:ext cx="0" cy="1105238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Object 52"/>
            <p:cNvGraphicFramePr>
              <a:graphicFrameLocks noChangeAspect="1"/>
            </p:cNvGraphicFramePr>
            <p:nvPr>
              <p:extLst/>
            </p:nvPr>
          </p:nvGraphicFramePr>
          <p:xfrm>
            <a:off x="1657722" y="3066503"/>
            <a:ext cx="206375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6" name="Equation" r:id="rId30" imgW="190440" imgH="215640" progId="Equation.DSMT4">
                    <p:embed/>
                  </p:oleObj>
                </mc:Choice>
                <mc:Fallback>
                  <p:oleObj name="Equation" r:id="rId30" imgW="190440" imgH="215640" progId="Equation.DSMT4">
                    <p:embed/>
                    <p:pic>
                      <p:nvPicPr>
                        <p:cNvPr id="53" name="Object 52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657722" y="3066503"/>
                          <a:ext cx="206375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/>
            <p:cNvGraphicFramePr>
              <a:graphicFrameLocks noChangeAspect="1"/>
            </p:cNvGraphicFramePr>
            <p:nvPr>
              <p:extLst/>
            </p:nvPr>
          </p:nvGraphicFramePr>
          <p:xfrm>
            <a:off x="3303588" y="2906713"/>
            <a:ext cx="22066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7" name="Equation" r:id="rId32" imgW="203040" imgH="215640" progId="Equation.DSMT4">
                    <p:embed/>
                  </p:oleObj>
                </mc:Choice>
                <mc:Fallback>
                  <p:oleObj name="Equation" r:id="rId32" imgW="203040" imgH="215640" progId="Equation.DSMT4">
                    <p:embed/>
                    <p:pic>
                      <p:nvPicPr>
                        <p:cNvPr id="54" name="Object 53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3303588" y="2906713"/>
                          <a:ext cx="220662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Rectangle 64"/>
          <p:cNvSpPr/>
          <p:nvPr/>
        </p:nvSpPr>
        <p:spPr>
          <a:xfrm>
            <a:off x="8191950" y="1341863"/>
            <a:ext cx="358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 contribution from quasiparticles 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6543105" y="2635608"/>
            <a:ext cx="2181983" cy="1304618"/>
            <a:chOff x="1109662" y="1719263"/>
            <a:chExt cx="2414588" cy="1560002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1109663" y="1719263"/>
              <a:ext cx="0" cy="12858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109663" y="3005138"/>
              <a:ext cx="21574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Arc 12"/>
            <p:cNvSpPr/>
            <p:nvPr/>
          </p:nvSpPr>
          <p:spPr>
            <a:xfrm rot="10800000">
              <a:off x="1377767" y="1905974"/>
              <a:ext cx="1218805" cy="827632"/>
            </a:xfrm>
            <a:custGeom>
              <a:avLst/>
              <a:gdLst>
                <a:gd name="connsiteX0" fmla="*/ 1123555 w 2247110"/>
                <a:gd name="connsiteY0" fmla="*/ 0 h 1343699"/>
                <a:gd name="connsiteX1" fmla="*/ 1700178 w 2247110"/>
                <a:gd name="connsiteY1" fmla="*/ 95227 h 1343699"/>
                <a:gd name="connsiteX2" fmla="*/ 2247110 w 2247110"/>
                <a:gd name="connsiteY2" fmla="*/ 671850 h 1343699"/>
                <a:gd name="connsiteX3" fmla="*/ 1123555 w 2247110"/>
                <a:gd name="connsiteY3" fmla="*/ 671850 h 1343699"/>
                <a:gd name="connsiteX4" fmla="*/ 1123555 w 2247110"/>
                <a:gd name="connsiteY4" fmla="*/ 0 h 1343699"/>
                <a:gd name="connsiteX0" fmla="*/ 1123555 w 2247110"/>
                <a:gd name="connsiteY0" fmla="*/ 0 h 1343699"/>
                <a:gd name="connsiteX1" fmla="*/ 1700178 w 2247110"/>
                <a:gd name="connsiteY1" fmla="*/ 95227 h 1343699"/>
                <a:gd name="connsiteX2" fmla="*/ 2247110 w 2247110"/>
                <a:gd name="connsiteY2" fmla="*/ 671850 h 1343699"/>
                <a:gd name="connsiteX0" fmla="*/ 0 w 1204518"/>
                <a:gd name="connsiteY0" fmla="*/ 0 h 795675"/>
                <a:gd name="connsiteX1" fmla="*/ 576623 w 1204518"/>
                <a:gd name="connsiteY1" fmla="*/ 95227 h 795675"/>
                <a:gd name="connsiteX2" fmla="*/ 1123555 w 1204518"/>
                <a:gd name="connsiteY2" fmla="*/ 671850 h 795675"/>
                <a:gd name="connsiteX3" fmla="*/ 0 w 1204518"/>
                <a:gd name="connsiteY3" fmla="*/ 671850 h 795675"/>
                <a:gd name="connsiteX4" fmla="*/ 0 w 1204518"/>
                <a:gd name="connsiteY4" fmla="*/ 0 h 795675"/>
                <a:gd name="connsiteX0" fmla="*/ 0 w 1204518"/>
                <a:gd name="connsiteY0" fmla="*/ 0 h 795675"/>
                <a:gd name="connsiteX1" fmla="*/ 576623 w 1204518"/>
                <a:gd name="connsiteY1" fmla="*/ 95227 h 795675"/>
                <a:gd name="connsiteX2" fmla="*/ 1204518 w 1204518"/>
                <a:gd name="connsiteY2" fmla="*/ 795675 h 795675"/>
                <a:gd name="connsiteX0" fmla="*/ 14287 w 1218805"/>
                <a:gd name="connsiteY0" fmla="*/ 23812 h 819487"/>
                <a:gd name="connsiteX1" fmla="*/ 590910 w 1218805"/>
                <a:gd name="connsiteY1" fmla="*/ 119039 h 819487"/>
                <a:gd name="connsiteX2" fmla="*/ 1137842 w 1218805"/>
                <a:gd name="connsiteY2" fmla="*/ 695662 h 819487"/>
                <a:gd name="connsiteX3" fmla="*/ 14287 w 1218805"/>
                <a:gd name="connsiteY3" fmla="*/ 695662 h 819487"/>
                <a:gd name="connsiteX4" fmla="*/ 14287 w 1218805"/>
                <a:gd name="connsiteY4" fmla="*/ 23812 h 819487"/>
                <a:gd name="connsiteX0" fmla="*/ 0 w 1218805"/>
                <a:gd name="connsiteY0" fmla="*/ 0 h 819487"/>
                <a:gd name="connsiteX1" fmla="*/ 590910 w 1218805"/>
                <a:gd name="connsiteY1" fmla="*/ 119039 h 819487"/>
                <a:gd name="connsiteX2" fmla="*/ 1218805 w 1218805"/>
                <a:gd name="connsiteY2" fmla="*/ 819487 h 819487"/>
                <a:gd name="connsiteX0" fmla="*/ 14287 w 1218805"/>
                <a:gd name="connsiteY0" fmla="*/ 30995 h 826670"/>
                <a:gd name="connsiteX1" fmla="*/ 590910 w 1218805"/>
                <a:gd name="connsiteY1" fmla="*/ 126222 h 826670"/>
                <a:gd name="connsiteX2" fmla="*/ 1137842 w 1218805"/>
                <a:gd name="connsiteY2" fmla="*/ 702845 h 826670"/>
                <a:gd name="connsiteX3" fmla="*/ 14287 w 1218805"/>
                <a:gd name="connsiteY3" fmla="*/ 702845 h 826670"/>
                <a:gd name="connsiteX4" fmla="*/ 14287 w 1218805"/>
                <a:gd name="connsiteY4" fmla="*/ 30995 h 826670"/>
                <a:gd name="connsiteX0" fmla="*/ 0 w 1218805"/>
                <a:gd name="connsiteY0" fmla="*/ 7183 h 826670"/>
                <a:gd name="connsiteX1" fmla="*/ 590910 w 1218805"/>
                <a:gd name="connsiteY1" fmla="*/ 126222 h 826670"/>
                <a:gd name="connsiteX2" fmla="*/ 1218805 w 1218805"/>
                <a:gd name="connsiteY2" fmla="*/ 826670 h 826670"/>
                <a:gd name="connsiteX0" fmla="*/ 14287 w 1218805"/>
                <a:gd name="connsiteY0" fmla="*/ 31957 h 827632"/>
                <a:gd name="connsiteX1" fmla="*/ 590910 w 1218805"/>
                <a:gd name="connsiteY1" fmla="*/ 127184 h 827632"/>
                <a:gd name="connsiteX2" fmla="*/ 1137842 w 1218805"/>
                <a:gd name="connsiteY2" fmla="*/ 703807 h 827632"/>
                <a:gd name="connsiteX3" fmla="*/ 14287 w 1218805"/>
                <a:gd name="connsiteY3" fmla="*/ 703807 h 827632"/>
                <a:gd name="connsiteX4" fmla="*/ 14287 w 1218805"/>
                <a:gd name="connsiteY4" fmla="*/ 31957 h 827632"/>
                <a:gd name="connsiteX0" fmla="*/ 0 w 1218805"/>
                <a:gd name="connsiteY0" fmla="*/ 8145 h 827632"/>
                <a:gd name="connsiteX1" fmla="*/ 595672 w 1218805"/>
                <a:gd name="connsiteY1" fmla="*/ 112897 h 827632"/>
                <a:gd name="connsiteX2" fmla="*/ 1218805 w 1218805"/>
                <a:gd name="connsiteY2" fmla="*/ 827632 h 82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805" h="827632" stroke="0" extrusionOk="0">
                  <a:moveTo>
                    <a:pt x="14287" y="31957"/>
                  </a:moveTo>
                  <a:cubicBezTo>
                    <a:pt x="217354" y="31957"/>
                    <a:pt x="416625" y="64866"/>
                    <a:pt x="590910" y="127184"/>
                  </a:cubicBezTo>
                  <a:cubicBezTo>
                    <a:pt x="930148" y="248484"/>
                    <a:pt x="1137842" y="467453"/>
                    <a:pt x="1137842" y="703807"/>
                  </a:cubicBezTo>
                  <a:lnTo>
                    <a:pt x="14287" y="703807"/>
                  </a:lnTo>
                  <a:lnTo>
                    <a:pt x="14287" y="31957"/>
                  </a:lnTo>
                  <a:close/>
                </a:path>
                <a:path w="1218805" h="827632" fill="none">
                  <a:moveTo>
                    <a:pt x="0" y="8145"/>
                  </a:moveTo>
                  <a:cubicBezTo>
                    <a:pt x="203067" y="-25193"/>
                    <a:pt x="421387" y="50579"/>
                    <a:pt x="595672" y="112897"/>
                  </a:cubicBezTo>
                  <a:cubicBezTo>
                    <a:pt x="934910" y="234197"/>
                    <a:pt x="1218805" y="591278"/>
                    <a:pt x="1218805" y="827632"/>
                  </a:cubicBezTo>
                </a:path>
              </a:pathLst>
            </a:cu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109662" y="1975209"/>
              <a:ext cx="1754098" cy="997187"/>
            </a:xfrm>
            <a:custGeom>
              <a:avLst/>
              <a:gdLst>
                <a:gd name="connsiteX0" fmla="*/ 0 w 1538287"/>
                <a:gd name="connsiteY0" fmla="*/ 2474 h 935924"/>
                <a:gd name="connsiteX1" fmla="*/ 176212 w 1538287"/>
                <a:gd name="connsiteY1" fmla="*/ 21524 h 935924"/>
                <a:gd name="connsiteX2" fmla="*/ 457200 w 1538287"/>
                <a:gd name="connsiteY2" fmla="*/ 159637 h 935924"/>
                <a:gd name="connsiteX3" fmla="*/ 752475 w 1538287"/>
                <a:gd name="connsiteY3" fmla="*/ 493012 h 935924"/>
                <a:gd name="connsiteX4" fmla="*/ 1000125 w 1538287"/>
                <a:gd name="connsiteY4" fmla="*/ 731137 h 935924"/>
                <a:gd name="connsiteX5" fmla="*/ 1538287 w 1538287"/>
                <a:gd name="connsiteY5" fmla="*/ 935924 h 935924"/>
                <a:gd name="connsiteX0" fmla="*/ 0 w 1538287"/>
                <a:gd name="connsiteY0" fmla="*/ 2474 h 935924"/>
                <a:gd name="connsiteX1" fmla="*/ 176212 w 1538287"/>
                <a:gd name="connsiteY1" fmla="*/ 21524 h 935924"/>
                <a:gd name="connsiteX2" fmla="*/ 457200 w 1538287"/>
                <a:gd name="connsiteY2" fmla="*/ 159637 h 935924"/>
                <a:gd name="connsiteX3" fmla="*/ 752475 w 1538287"/>
                <a:gd name="connsiteY3" fmla="*/ 493012 h 935924"/>
                <a:gd name="connsiteX4" fmla="*/ 1033463 w 1538287"/>
                <a:gd name="connsiteY4" fmla="*/ 740662 h 935924"/>
                <a:gd name="connsiteX5" fmla="*/ 1538287 w 1538287"/>
                <a:gd name="connsiteY5" fmla="*/ 935924 h 935924"/>
                <a:gd name="connsiteX0" fmla="*/ 0 w 1600200"/>
                <a:gd name="connsiteY0" fmla="*/ 2474 h 935924"/>
                <a:gd name="connsiteX1" fmla="*/ 176212 w 1600200"/>
                <a:gd name="connsiteY1" fmla="*/ 21524 h 935924"/>
                <a:gd name="connsiteX2" fmla="*/ 457200 w 1600200"/>
                <a:gd name="connsiteY2" fmla="*/ 159637 h 935924"/>
                <a:gd name="connsiteX3" fmla="*/ 752475 w 1600200"/>
                <a:gd name="connsiteY3" fmla="*/ 493012 h 935924"/>
                <a:gd name="connsiteX4" fmla="*/ 1033463 w 1600200"/>
                <a:gd name="connsiteY4" fmla="*/ 740662 h 935924"/>
                <a:gd name="connsiteX5" fmla="*/ 1600200 w 1600200"/>
                <a:gd name="connsiteY5" fmla="*/ 935924 h 935924"/>
                <a:gd name="connsiteX0" fmla="*/ 0 w 1600200"/>
                <a:gd name="connsiteY0" fmla="*/ 2474 h 935924"/>
                <a:gd name="connsiteX1" fmla="*/ 176212 w 1600200"/>
                <a:gd name="connsiteY1" fmla="*/ 21524 h 935924"/>
                <a:gd name="connsiteX2" fmla="*/ 457200 w 1600200"/>
                <a:gd name="connsiteY2" fmla="*/ 159637 h 935924"/>
                <a:gd name="connsiteX3" fmla="*/ 752475 w 1600200"/>
                <a:gd name="connsiteY3" fmla="*/ 493012 h 935924"/>
                <a:gd name="connsiteX4" fmla="*/ 1033463 w 1600200"/>
                <a:gd name="connsiteY4" fmla="*/ 740662 h 935924"/>
                <a:gd name="connsiteX5" fmla="*/ 1600200 w 1600200"/>
                <a:gd name="connsiteY5" fmla="*/ 935924 h 93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0200" h="935924">
                  <a:moveTo>
                    <a:pt x="0" y="2474"/>
                  </a:moveTo>
                  <a:cubicBezTo>
                    <a:pt x="50006" y="-1098"/>
                    <a:pt x="100012" y="-4670"/>
                    <a:pt x="176212" y="21524"/>
                  </a:cubicBezTo>
                  <a:cubicBezTo>
                    <a:pt x="252412" y="47718"/>
                    <a:pt x="361156" y="81056"/>
                    <a:pt x="457200" y="159637"/>
                  </a:cubicBezTo>
                  <a:cubicBezTo>
                    <a:pt x="553244" y="238218"/>
                    <a:pt x="656431" y="396174"/>
                    <a:pt x="752475" y="493012"/>
                  </a:cubicBezTo>
                  <a:cubicBezTo>
                    <a:pt x="848519" y="589850"/>
                    <a:pt x="892176" y="666843"/>
                    <a:pt x="1033463" y="740662"/>
                  </a:cubicBezTo>
                  <a:cubicBezTo>
                    <a:pt x="1174751" y="814481"/>
                    <a:pt x="1391840" y="903778"/>
                    <a:pt x="1600200" y="935924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354720" y="1867159"/>
              <a:ext cx="0" cy="1105238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2" name="Object 71"/>
            <p:cNvGraphicFramePr>
              <a:graphicFrameLocks noChangeAspect="1"/>
            </p:cNvGraphicFramePr>
            <p:nvPr>
              <p:extLst/>
            </p:nvPr>
          </p:nvGraphicFramePr>
          <p:xfrm>
            <a:off x="1251533" y="3063365"/>
            <a:ext cx="206375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8" name="Equation" r:id="rId30" imgW="190440" imgH="215640" progId="Equation.DSMT4">
                    <p:embed/>
                  </p:oleObj>
                </mc:Choice>
                <mc:Fallback>
                  <p:oleObj name="Equation" r:id="rId30" imgW="190440" imgH="215640" progId="Equation.DSMT4">
                    <p:embed/>
                    <p:pic>
                      <p:nvPicPr>
                        <p:cNvPr id="72" name="Object 71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251533" y="3063365"/>
                          <a:ext cx="206375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72"/>
            <p:cNvGraphicFramePr>
              <a:graphicFrameLocks noChangeAspect="1"/>
            </p:cNvGraphicFramePr>
            <p:nvPr>
              <p:extLst/>
            </p:nvPr>
          </p:nvGraphicFramePr>
          <p:xfrm>
            <a:off x="3303588" y="2906713"/>
            <a:ext cx="22066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9" name="Equation" r:id="rId32" imgW="203040" imgH="215640" progId="Equation.DSMT4">
                    <p:embed/>
                  </p:oleObj>
                </mc:Choice>
                <mc:Fallback>
                  <p:oleObj name="Equation" r:id="rId32" imgW="203040" imgH="215640" progId="Equation.DSMT4">
                    <p:embed/>
                    <p:pic>
                      <p:nvPicPr>
                        <p:cNvPr id="73" name="Object 72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3303588" y="2906713"/>
                          <a:ext cx="220662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Rectangle 73"/>
          <p:cNvSpPr/>
          <p:nvPr/>
        </p:nvSpPr>
        <p:spPr>
          <a:xfrm>
            <a:off x="8207476" y="2873100"/>
            <a:ext cx="381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large contribution from quasiparticles </a:t>
            </a:r>
            <a:endParaRPr lang="en-US" dirty="0"/>
          </a:p>
        </p:txBody>
      </p:sp>
      <p:cxnSp>
        <p:nvCxnSpPr>
          <p:cNvPr id="77" name="Straight Arrow Connector 76"/>
          <p:cNvCxnSpPr>
            <a:endCxn id="51" idx="3"/>
          </p:cNvCxnSpPr>
          <p:nvPr/>
        </p:nvCxnSpPr>
        <p:spPr>
          <a:xfrm flipV="1">
            <a:off x="6548945" y="1824212"/>
            <a:ext cx="311357" cy="267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Object 79"/>
          <p:cNvGraphicFramePr>
            <a:graphicFrameLocks noChangeAspect="1"/>
          </p:cNvGraphicFramePr>
          <p:nvPr>
            <p:extLst/>
          </p:nvPr>
        </p:nvGraphicFramePr>
        <p:xfrm>
          <a:off x="6569191" y="1885000"/>
          <a:ext cx="303102" cy="24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Equation" r:id="rId47" imgW="355320" imgH="291960" progId="Equation.DSMT4">
                  <p:embed/>
                </p:oleObj>
              </mc:Choice>
              <mc:Fallback>
                <p:oleObj name="Equation" r:id="rId47" imgW="355320" imgH="291960" progId="Equation.DSMT4">
                  <p:embed/>
                  <p:pic>
                    <p:nvPicPr>
                      <p:cNvPr id="80" name="Object 79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6569191" y="1885000"/>
                        <a:ext cx="303102" cy="24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Straight Arrow Connector 92"/>
          <p:cNvCxnSpPr/>
          <p:nvPr/>
        </p:nvCxnSpPr>
        <p:spPr>
          <a:xfrm flipV="1">
            <a:off x="6547952" y="3299384"/>
            <a:ext cx="755693" cy="914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Object 95"/>
          <p:cNvGraphicFramePr>
            <a:graphicFrameLocks noChangeAspect="1"/>
          </p:cNvGraphicFramePr>
          <p:nvPr>
            <p:extLst/>
          </p:nvPr>
        </p:nvGraphicFramePr>
        <p:xfrm>
          <a:off x="6780542" y="3317699"/>
          <a:ext cx="355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Equation" r:id="rId49" imgW="355320" imgH="291960" progId="Equation.DSMT4">
                  <p:embed/>
                </p:oleObj>
              </mc:Choice>
              <mc:Fallback>
                <p:oleObj name="Equation" r:id="rId49" imgW="355320" imgH="291960" progId="Equation.DSMT4">
                  <p:embed/>
                  <p:pic>
                    <p:nvPicPr>
                      <p:cNvPr id="96" name="Object 95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6780542" y="3317699"/>
                        <a:ext cx="355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8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4" grpId="0"/>
      <p:bldP spid="42" grpId="0"/>
      <p:bldP spid="65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033" y="112127"/>
            <a:ext cx="164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Physical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5719" y="1852287"/>
            <a:ext cx="9625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																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5008" y="3722576"/>
            <a:ext cx="171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ackflow term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573066" y="3380694"/>
            <a:ext cx="763759" cy="526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25647" y="5231958"/>
                <a:ext cx="1720023" cy="745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647" y="5231958"/>
                <a:ext cx="1720023" cy="745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41984" y="5231958"/>
                <a:ext cx="2692842" cy="859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984" y="5231958"/>
                <a:ext cx="2692842" cy="859146"/>
              </a:xfrm>
              <a:prstGeom prst="rect">
                <a:avLst/>
              </a:prstGeom>
              <a:blipFill>
                <a:blip r:embed="rId14"/>
                <a:stretch>
                  <a:fillRect l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>
            <a:off x="4694267" y="5246684"/>
            <a:ext cx="141806" cy="1106819"/>
          </a:xfrm>
          <a:prstGeom prst="rightBrace">
            <a:avLst>
              <a:gd name="adj1" fmla="val 6971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2475" y="4313102"/>
                <a:ext cx="108090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Calibri" panose="020F0502020204030204" pitchFamily="34" charset="0"/>
                  <a:buChar char="*"/>
                </a:pPr>
                <a:r>
                  <a:rPr lang="en-US" dirty="0"/>
                  <a:t>This is </a:t>
                </a:r>
                <a:r>
                  <a:rPr lang="en-US" u="sng" dirty="0"/>
                  <a:t>all </a:t>
                </a:r>
                <a:r>
                  <a:rPr lang="en-US" dirty="0"/>
                  <a:t>supercurrent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lowers free energy at given T. Not dissipative even though excitations are involved!!!</a:t>
                </a:r>
              </a:p>
              <a:p>
                <a:pPr marL="285750" indent="-285750">
                  <a:buFont typeface="Calibri" panose="020F0502020204030204" pitchFamily="34" charset="0"/>
                  <a:buChar char="*"/>
                </a:pPr>
                <a:r>
                  <a:rPr lang="en-US" dirty="0"/>
                  <a:t>Current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 carried by </a:t>
                </a:r>
                <a:r>
                  <a:rPr lang="en-US" dirty="0" smtClean="0"/>
                  <a:t>each </a:t>
                </a:r>
                <a:r>
                  <a:rPr lang="en-US" dirty="0" err="1" smtClean="0"/>
                  <a:t>qp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75" y="4313102"/>
                <a:ext cx="10809056" cy="646331"/>
              </a:xfrm>
              <a:prstGeom prst="rect">
                <a:avLst/>
              </a:prstGeom>
              <a:blipFill>
                <a:blip r:embed="rId15"/>
                <a:stretch>
                  <a:fillRect l="-45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32670" y="849617"/>
            <a:ext cx="2009776" cy="1466850"/>
            <a:chOff x="562724" y="479598"/>
            <a:chExt cx="2009776" cy="1466850"/>
          </a:xfrm>
        </p:grpSpPr>
        <p:sp>
          <p:nvSpPr>
            <p:cNvPr id="12" name="Oval 11"/>
            <p:cNvSpPr/>
            <p:nvPr/>
          </p:nvSpPr>
          <p:spPr>
            <a:xfrm>
              <a:off x="810375" y="753655"/>
              <a:ext cx="1066800" cy="9906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256144" y="748159"/>
              <a:ext cx="1066800" cy="990600"/>
            </a:xfrm>
            <a:prstGeom prst="ellipse">
              <a:avLst/>
            </a:prstGeom>
            <a:solidFill>
              <a:srgbClr val="FFD966">
                <a:alpha val="74118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62724" y="1268005"/>
              <a:ext cx="20097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309945" y="1271308"/>
              <a:ext cx="494376" cy="12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309945" y="479598"/>
              <a:ext cx="0" cy="14668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743825" y="123806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168493" y="582123"/>
          <a:ext cx="52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16" imgW="520560" imgH="228600" progId="Equation.DSMT4">
                  <p:embed/>
                </p:oleObj>
              </mc:Choice>
              <mc:Fallback>
                <p:oleObj name="Equation" r:id="rId16" imgW="520560" imgH="2286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68493" y="582123"/>
                        <a:ext cx="520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3467595" y="1196743"/>
            <a:ext cx="1007647" cy="9715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3393" y="1208377"/>
            <a:ext cx="1007647" cy="971550"/>
          </a:xfrm>
          <a:prstGeom prst="ellipse">
            <a:avLst/>
          </a:prstGeom>
          <a:solidFill>
            <a:srgbClr val="FFD966">
              <a:alpha val="74902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71570" y="1692043"/>
            <a:ext cx="200977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61893" y="872893"/>
            <a:ext cx="0" cy="1466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47492" y="1692043"/>
            <a:ext cx="118110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781920" y="1320568"/>
            <a:ext cx="693322" cy="952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49836" y="2053994"/>
            <a:ext cx="693322" cy="952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8646" y="16620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3749836" y="499824"/>
          <a:ext cx="52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18" imgW="520560" imgH="228600" progId="Equation.DSMT4">
                  <p:embed/>
                </p:oleObj>
              </mc:Choice>
              <mc:Fallback>
                <p:oleObj name="Equation" r:id="rId18" imgW="520560" imgH="2286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49836" y="499824"/>
                        <a:ext cx="520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597837" y="2316467"/>
            <a:ext cx="218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Shifted Fermi sphere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92775" y="2728145"/>
                <a:ext cx="1149674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5" y="2728145"/>
                <a:ext cx="1149674" cy="402931"/>
              </a:xfrm>
              <a:prstGeom prst="rect">
                <a:avLst/>
              </a:prstGeom>
              <a:blipFill>
                <a:blip r:embed="rId11"/>
                <a:stretch>
                  <a:fillRect l="-1064" t="-10606" r="-14362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284056" y="2332240"/>
            <a:ext cx="6091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qp’s</a:t>
            </a:r>
            <a:r>
              <a:rPr lang="en-US" dirty="0"/>
              <a:t> lower energy by scattering to </a:t>
            </a:r>
            <a:r>
              <a:rPr lang="en-US" dirty="0" smtClean="0"/>
              <a:t>the backside </a:t>
            </a:r>
            <a:r>
              <a:rPr lang="en-US" dirty="0"/>
              <a:t>of </a:t>
            </a:r>
            <a:r>
              <a:rPr lang="en-US" dirty="0" smtClean="0"/>
              <a:t>Fermi </a:t>
            </a:r>
            <a:r>
              <a:rPr lang="en-US" dirty="0"/>
              <a:t>surface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731294" y="2645798"/>
                <a:ext cx="222766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294" y="2645798"/>
                <a:ext cx="2227661" cy="7146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638042" y="2782709"/>
                <a:ext cx="2060308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042" y="2782709"/>
                <a:ext cx="2060308" cy="402931"/>
              </a:xfrm>
              <a:prstGeom prst="rect">
                <a:avLst/>
              </a:prstGeom>
              <a:blipFill>
                <a:blip r:embed="rId13"/>
                <a:stretch>
                  <a:fillRect t="-11940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49132" y="3264301"/>
            <a:ext cx="2236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(all electrons contribute)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3250028" y="3286718"/>
            <a:ext cx="2845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(some electron flow backwards)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948782" y="1686793"/>
            <a:ext cx="494376" cy="129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590232" y="5912054"/>
                <a:ext cx="1319592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232" y="5912054"/>
                <a:ext cx="1319592" cy="536942"/>
              </a:xfrm>
              <a:prstGeom prst="rect">
                <a:avLst/>
              </a:prstGeom>
              <a:blipFill>
                <a:blip r:embed="rId21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28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/>
      <p:bldP spid="20" grpId="0" animBg="1"/>
      <p:bldP spid="21" grpId="0" animBg="1"/>
      <p:bldP spid="27" grpId="0" animBg="1"/>
      <p:bldP spid="29" grpId="0"/>
      <p:bldP spid="30" grpId="0"/>
      <p:bldP spid="31" grpId="0"/>
      <p:bldP spid="33" grpId="0"/>
      <p:bldP spid="34" grpId="0"/>
      <p:bldP spid="19" grpId="0"/>
      <p:bldP spid="3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21834" y="391198"/>
                <a:ext cx="4174284" cy="52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London</a:t>
                </a:r>
                <a:r>
                  <a:rPr lang="en-US" dirty="0" smtClean="0"/>
                  <a:t>: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34" y="391198"/>
                <a:ext cx="4174284" cy="524631"/>
              </a:xfrm>
              <a:prstGeom prst="rect">
                <a:avLst/>
              </a:prstGeom>
              <a:blipFill>
                <a:blip r:embed="rId53"/>
                <a:stretch>
                  <a:fillRect l="-1314" t="-12791" r="-1460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691" y="0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terms?	Gives </a:t>
                </a:r>
                <a:r>
                  <a:rPr lang="en-US" dirty="0" smtClean="0"/>
                  <a:t>non-locality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91" y="0"/>
                <a:ext cx="6096000" cy="369332"/>
              </a:xfrm>
              <a:prstGeom prst="rect">
                <a:avLst/>
              </a:prstGeom>
              <a:blipFill>
                <a:blip r:embed="rId54"/>
                <a:stretch>
                  <a:fillRect l="-8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90157" y="1018577"/>
            <a:ext cx="7680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BCS: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5470" y="2376534"/>
            <a:ext cx="1188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BCS </a:t>
            </a:r>
            <a:r>
              <a:rPr lang="en-US" dirty="0" err="1"/>
              <a:t>Kernal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44905" y="2201108"/>
                <a:ext cx="3503972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905" y="2201108"/>
                <a:ext cx="3503972" cy="720325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09338" y="1650917"/>
                <a:ext cx="1536959" cy="690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338" y="1650917"/>
                <a:ext cx="1536959" cy="6905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9695" y="3504448"/>
                <a:ext cx="38869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treat in </a:t>
                </a:r>
                <a:r>
                  <a:rPr lang="en-US" dirty="0" smtClean="0"/>
                  <a:t>perturbation </a:t>
                </a:r>
                <a:r>
                  <a:rPr lang="en-US" dirty="0"/>
                  <a:t>theory: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95" y="3504448"/>
                <a:ext cx="3886962" cy="369332"/>
              </a:xfrm>
              <a:prstGeom prst="rect">
                <a:avLst/>
              </a:prstGeom>
              <a:blipFill>
                <a:blip r:embed="rId56"/>
                <a:stretch>
                  <a:fillRect l="-1413" t="-10000" r="-47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2253" y="3940010"/>
                <a:ext cx="5269583" cy="732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53" y="3940010"/>
                <a:ext cx="5269583" cy="732445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65912" y="3620505"/>
            <a:ext cx="237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BCS coherence length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57096" y="3722410"/>
                <a:ext cx="1372940" cy="667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𝑣𝐹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96" y="3722410"/>
                <a:ext cx="1372940" cy="6674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79311" y="4755167"/>
                <a:ext cx="2685029" cy="794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𝑖𝑞𝑅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1" y="4755167"/>
                <a:ext cx="2685029" cy="794961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96474" y="5304496"/>
                <a:ext cx="4638128" cy="929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4" y="5304496"/>
                <a:ext cx="4638128" cy="929742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52067" y="6317826"/>
                <a:ext cx="3923575" cy="440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compare to </a:t>
                </a:r>
                <a:r>
                  <a:rPr lang="en-US" dirty="0" err="1"/>
                  <a:t>Pippard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67" y="6317826"/>
                <a:ext cx="3923575" cy="440826"/>
              </a:xfrm>
              <a:prstGeom prst="rect">
                <a:avLst/>
              </a:prstGeom>
              <a:blipFill>
                <a:blip r:embed="rId60"/>
                <a:stretch>
                  <a:fillRect l="-1400" t="-90411" r="-9487" b="-1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411993" y="1958742"/>
            <a:ext cx="5140537" cy="1729156"/>
            <a:chOff x="431587" y="5043913"/>
            <a:chExt cx="5140537" cy="172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31587" y="5544880"/>
                  <a:ext cx="1076325" cy="6690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(0,0)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587" y="5544880"/>
                  <a:ext cx="1076325" cy="66909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1928813" y="5148263"/>
              <a:ext cx="0" cy="130238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28813" y="6441124"/>
              <a:ext cx="33051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957388" y="5407452"/>
              <a:ext cx="2781300" cy="950486"/>
            </a:xfrm>
            <a:custGeom>
              <a:avLst/>
              <a:gdLst>
                <a:gd name="connsiteX0" fmla="*/ 0 w 2781300"/>
                <a:gd name="connsiteY0" fmla="*/ 8616 h 956354"/>
                <a:gd name="connsiteX1" fmla="*/ 190500 w 2781300"/>
                <a:gd name="connsiteY1" fmla="*/ 56241 h 956354"/>
                <a:gd name="connsiteX2" fmla="*/ 776287 w 2781300"/>
                <a:gd name="connsiteY2" fmla="*/ 432479 h 956354"/>
                <a:gd name="connsiteX3" fmla="*/ 1447800 w 2781300"/>
                <a:gd name="connsiteY3" fmla="*/ 765854 h 956354"/>
                <a:gd name="connsiteX4" fmla="*/ 2047875 w 2781300"/>
                <a:gd name="connsiteY4" fmla="*/ 894441 h 956354"/>
                <a:gd name="connsiteX5" fmla="*/ 2781300 w 2781300"/>
                <a:gd name="connsiteY5" fmla="*/ 956354 h 956354"/>
                <a:gd name="connsiteX0" fmla="*/ 0 w 2781300"/>
                <a:gd name="connsiteY0" fmla="*/ 2906 h 950644"/>
                <a:gd name="connsiteX1" fmla="*/ 271462 w 2781300"/>
                <a:gd name="connsiteY1" fmla="*/ 83869 h 950644"/>
                <a:gd name="connsiteX2" fmla="*/ 776287 w 2781300"/>
                <a:gd name="connsiteY2" fmla="*/ 426769 h 950644"/>
                <a:gd name="connsiteX3" fmla="*/ 1447800 w 2781300"/>
                <a:gd name="connsiteY3" fmla="*/ 760144 h 950644"/>
                <a:gd name="connsiteX4" fmla="*/ 2047875 w 2781300"/>
                <a:gd name="connsiteY4" fmla="*/ 888731 h 950644"/>
                <a:gd name="connsiteX5" fmla="*/ 2781300 w 2781300"/>
                <a:gd name="connsiteY5" fmla="*/ 950644 h 950644"/>
                <a:gd name="connsiteX0" fmla="*/ 0 w 2781300"/>
                <a:gd name="connsiteY0" fmla="*/ 2748 h 950486"/>
                <a:gd name="connsiteX1" fmla="*/ 271462 w 2781300"/>
                <a:gd name="connsiteY1" fmla="*/ 83711 h 950486"/>
                <a:gd name="connsiteX2" fmla="*/ 785812 w 2781300"/>
                <a:gd name="connsiteY2" fmla="*/ 412324 h 950486"/>
                <a:gd name="connsiteX3" fmla="*/ 1447800 w 2781300"/>
                <a:gd name="connsiteY3" fmla="*/ 759986 h 950486"/>
                <a:gd name="connsiteX4" fmla="*/ 2047875 w 2781300"/>
                <a:gd name="connsiteY4" fmla="*/ 888573 h 950486"/>
                <a:gd name="connsiteX5" fmla="*/ 2781300 w 2781300"/>
                <a:gd name="connsiteY5" fmla="*/ 950486 h 950486"/>
                <a:gd name="connsiteX0" fmla="*/ 0 w 2781300"/>
                <a:gd name="connsiteY0" fmla="*/ 2748 h 950486"/>
                <a:gd name="connsiteX1" fmla="*/ 271462 w 2781300"/>
                <a:gd name="connsiteY1" fmla="*/ 83711 h 950486"/>
                <a:gd name="connsiteX2" fmla="*/ 785812 w 2781300"/>
                <a:gd name="connsiteY2" fmla="*/ 412324 h 950486"/>
                <a:gd name="connsiteX3" fmla="*/ 1447800 w 2781300"/>
                <a:gd name="connsiteY3" fmla="*/ 759986 h 950486"/>
                <a:gd name="connsiteX4" fmla="*/ 2047875 w 2781300"/>
                <a:gd name="connsiteY4" fmla="*/ 888573 h 950486"/>
                <a:gd name="connsiteX5" fmla="*/ 2781300 w 2781300"/>
                <a:gd name="connsiteY5" fmla="*/ 950486 h 95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1300" h="950486">
                  <a:moveTo>
                    <a:pt x="0" y="2748"/>
                  </a:moveTo>
                  <a:cubicBezTo>
                    <a:pt x="30559" y="-8762"/>
                    <a:pt x="140493" y="15448"/>
                    <a:pt x="271462" y="83711"/>
                  </a:cubicBezTo>
                  <a:cubicBezTo>
                    <a:pt x="402431" y="151974"/>
                    <a:pt x="594518" y="285325"/>
                    <a:pt x="785812" y="412324"/>
                  </a:cubicBezTo>
                  <a:cubicBezTo>
                    <a:pt x="977106" y="539323"/>
                    <a:pt x="1237456" y="680611"/>
                    <a:pt x="1447800" y="759986"/>
                  </a:cubicBezTo>
                  <a:cubicBezTo>
                    <a:pt x="1658144" y="839361"/>
                    <a:pt x="1825625" y="856823"/>
                    <a:pt x="2047875" y="888573"/>
                  </a:cubicBezTo>
                  <a:cubicBezTo>
                    <a:pt x="2270125" y="920323"/>
                    <a:pt x="2612231" y="942549"/>
                    <a:pt x="2781300" y="95048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000251" y="5393163"/>
              <a:ext cx="295751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266950" y="6381753"/>
              <a:ext cx="0" cy="92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9" name="Object 28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974430" y="5043913"/>
                <a:ext cx="533400" cy="6985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4605" name="Equation" r:id="rId61" imgW="533160" imgH="698400" progId="Equation.DSMT4">
                        <p:embed/>
                      </p:oleObj>
                    </mc:Choice>
                    <mc:Fallback>
                      <p:oleObj name="Equation" r:id="rId61" imgW="533160" imgH="698400" progId="Equation.DSMT4">
                        <p:embed/>
                        <p:pic>
                          <p:nvPicPr>
                            <p:cNvPr id="29" name="Object 28"/>
                            <p:cNvPicPr/>
                            <p:nvPr/>
                          </p:nvPicPr>
                          <p:blipFill>
                            <a:blip r:embed="rId6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974430" y="5043913"/>
                              <a:ext cx="533400" cy="698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24899819"/>
                    </p:ext>
                  </p:extLst>
                </p:nvPr>
              </p:nvGraphicFramePr>
              <p:xfrm>
                <a:off x="4974430" y="5043913"/>
                <a:ext cx="533400" cy="6985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27" name="Equation" r:id="rId20" imgW="533160" imgH="698400" progId="Equation.DSMT4">
                        <p:embed/>
                      </p:oleObj>
                    </mc:Choice>
                    <mc:Fallback>
                      <p:oleObj name="Equation" r:id="rId20" imgW="533160" imgH="6984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974430" y="5043913"/>
                              <a:ext cx="533400" cy="698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" name="Object 29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504067" y="5383637"/>
                <a:ext cx="901700" cy="330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4606" name="Equation" r:id="rId63" imgW="901440" imgH="330120" progId="Equation.DSMT4">
                        <p:embed/>
                      </p:oleObj>
                    </mc:Choice>
                    <mc:Fallback>
                      <p:oleObj name="Equation" r:id="rId63" imgW="901440" imgH="330120" progId="Equation.DSMT4">
                        <p:embed/>
                        <p:pic>
                          <p:nvPicPr>
                            <p:cNvPr id="30" name="Object 29"/>
                            <p:cNvPicPr/>
                            <p:nvPr/>
                          </p:nvPicPr>
                          <p:blipFill>
                            <a:blip r:embed="rId6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504067" y="5383637"/>
                              <a:ext cx="901700" cy="3302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25229584"/>
                    </p:ext>
                  </p:extLst>
                </p:nvPr>
              </p:nvGraphicFramePr>
              <p:xfrm>
                <a:off x="2504067" y="5383637"/>
                <a:ext cx="901700" cy="330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28" name="Equation" r:id="rId11" imgW="901440" imgH="330120" progId="Equation.DSMT4">
                        <p:embed/>
                      </p:oleObj>
                    </mc:Choice>
                    <mc:Fallback>
                      <p:oleObj name="Equation" r:id="rId11" imgW="90144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504067" y="5383637"/>
                              <a:ext cx="901700" cy="3302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1" name="Object 30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730518" y="5671901"/>
                <a:ext cx="381000" cy="609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4607" name="Equation" r:id="rId65" imgW="380880" imgH="609480" progId="Equation.DSMT4">
                        <p:embed/>
                      </p:oleObj>
                    </mc:Choice>
                    <mc:Fallback>
                      <p:oleObj name="Equation" r:id="rId65" imgW="380880" imgH="609480" progId="Equation.DSMT4">
                        <p:embed/>
                        <p:pic>
                          <p:nvPicPr>
                            <p:cNvPr id="31" name="Object 30"/>
                            <p:cNvPicPr/>
                            <p:nvPr/>
                          </p:nvPicPr>
                          <p:blipFill>
                            <a:blip r:embed="rId6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30518" y="5671901"/>
                              <a:ext cx="381000" cy="6096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14143846"/>
                    </p:ext>
                  </p:extLst>
                </p:nvPr>
              </p:nvGraphicFramePr>
              <p:xfrm>
                <a:off x="3730518" y="5671901"/>
                <a:ext cx="381000" cy="609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29" name="Equation" r:id="rId27" imgW="380880" imgH="609480" progId="Equation.DSMT4">
                        <p:embed/>
                      </p:oleObj>
                    </mc:Choice>
                    <mc:Fallback>
                      <p:oleObj name="Equation" r:id="rId27" imgW="380880" imgH="609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30518" y="5671901"/>
                              <a:ext cx="381000" cy="6096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2" name="Object 31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159000" y="6480969"/>
                <a:ext cx="215900" cy="292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4608" name="Equation" r:id="rId67" imgW="215640" imgH="291960" progId="Equation.DSMT4">
                        <p:embed/>
                      </p:oleObj>
                    </mc:Choice>
                    <mc:Fallback>
                      <p:oleObj name="Equation" r:id="rId67" imgW="215640" imgH="291960" progId="Equation.DSMT4">
                        <p:embed/>
                        <p:pic>
                          <p:nvPicPr>
                            <p:cNvPr id="32" name="Object 31"/>
                            <p:cNvPicPr/>
                            <p:nvPr/>
                          </p:nvPicPr>
                          <p:blipFill>
                            <a:blip r:embed="rId6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159000" y="6480969"/>
                              <a:ext cx="215900" cy="292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9" name="Object 1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74272858"/>
                    </p:ext>
                  </p:extLst>
                </p:nvPr>
              </p:nvGraphicFramePr>
              <p:xfrm>
                <a:off x="2159000" y="6480969"/>
                <a:ext cx="215900" cy="292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0" name="Equation" r:id="rId31" imgW="215640" imgH="291960" progId="Equation.DSMT4">
                        <p:embed/>
                      </p:oleObj>
                    </mc:Choice>
                    <mc:Fallback>
                      <p:oleObj name="Equation" r:id="rId31" imgW="21564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159000" y="6480969"/>
                              <a:ext cx="215900" cy="292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3" name="Object 3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407024" y="6357938"/>
                <a:ext cx="165100" cy="215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4609" name="Equation" r:id="rId69" imgW="164880" imgH="215640" progId="Equation.DSMT4">
                        <p:embed/>
                      </p:oleObj>
                    </mc:Choice>
                    <mc:Fallback>
                      <p:oleObj name="Equation" r:id="rId69" imgW="164880" imgH="215640" progId="Equation.DSMT4">
                        <p:embed/>
                        <p:pic>
                          <p:nvPicPr>
                            <p:cNvPr id="33" name="Object 32"/>
                            <p:cNvPicPr/>
                            <p:nvPr/>
                          </p:nvPicPr>
                          <p:blipFill>
                            <a:blip r:embed="rId7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407024" y="6357938"/>
                              <a:ext cx="165100" cy="215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32144460"/>
                    </p:ext>
                  </p:extLst>
                </p:nvPr>
              </p:nvGraphicFramePr>
              <p:xfrm>
                <a:off x="5407024" y="6357938"/>
                <a:ext cx="165100" cy="215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1" name="Equation" r:id="rId35" imgW="164880" imgH="215640" progId="Equation.DSMT4">
                        <p:embed/>
                      </p:oleObj>
                    </mc:Choice>
                    <mc:Fallback>
                      <p:oleObj name="Equation" r:id="rId35" imgW="164880" imgH="215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407024" y="6357938"/>
                              <a:ext cx="165100" cy="215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2" name="Rectangle 1"/>
          <p:cNvSpPr/>
          <p:nvPr/>
        </p:nvSpPr>
        <p:spPr>
          <a:xfrm>
            <a:off x="311691" y="2927250"/>
            <a:ext cx="128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Real space: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237080" y="4519442"/>
            <a:ext cx="5067302" cy="2085975"/>
            <a:chOff x="1004886" y="571500"/>
            <a:chExt cx="5067302" cy="2085975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1924050" y="2643188"/>
              <a:ext cx="414813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1924050" y="571500"/>
              <a:ext cx="0" cy="2085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819274" y="995365"/>
              <a:ext cx="20478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26419" y="1443040"/>
              <a:ext cx="20478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11"/>
            <p:cNvSpPr/>
            <p:nvPr/>
          </p:nvSpPr>
          <p:spPr>
            <a:xfrm rot="11066179">
              <a:off x="2046397" y="1499114"/>
              <a:ext cx="2896193" cy="992686"/>
            </a:xfrm>
            <a:custGeom>
              <a:avLst/>
              <a:gdLst>
                <a:gd name="connsiteX0" fmla="*/ 1882819 w 4842052"/>
                <a:gd name="connsiteY0" fmla="*/ 24840 h 1985372"/>
                <a:gd name="connsiteX1" fmla="*/ 2931250 w 4842052"/>
                <a:gd name="connsiteY1" fmla="*/ 22295 h 1985372"/>
                <a:gd name="connsiteX2" fmla="*/ 4779012 w 4842052"/>
                <a:gd name="connsiteY2" fmla="*/ 767630 h 1985372"/>
                <a:gd name="connsiteX3" fmla="*/ 2421026 w 4842052"/>
                <a:gd name="connsiteY3" fmla="*/ 992686 h 1985372"/>
                <a:gd name="connsiteX4" fmla="*/ 1882819 w 4842052"/>
                <a:gd name="connsiteY4" fmla="*/ 24840 h 1985372"/>
                <a:gd name="connsiteX0" fmla="*/ 1882819 w 4842052"/>
                <a:gd name="connsiteY0" fmla="*/ 24840 h 1985372"/>
                <a:gd name="connsiteX1" fmla="*/ 2931250 w 4842052"/>
                <a:gd name="connsiteY1" fmla="*/ 22295 h 1985372"/>
                <a:gd name="connsiteX2" fmla="*/ 4779012 w 4842052"/>
                <a:gd name="connsiteY2" fmla="*/ 767630 h 1985372"/>
                <a:gd name="connsiteX0" fmla="*/ 0 w 2896193"/>
                <a:gd name="connsiteY0" fmla="*/ 24840 h 992686"/>
                <a:gd name="connsiteX1" fmla="*/ 1048431 w 2896193"/>
                <a:gd name="connsiteY1" fmla="*/ 22295 h 992686"/>
                <a:gd name="connsiteX2" fmla="*/ 2896193 w 2896193"/>
                <a:gd name="connsiteY2" fmla="*/ 767630 h 992686"/>
                <a:gd name="connsiteX3" fmla="*/ 538207 w 2896193"/>
                <a:gd name="connsiteY3" fmla="*/ 992686 h 992686"/>
                <a:gd name="connsiteX4" fmla="*/ 0 w 2896193"/>
                <a:gd name="connsiteY4" fmla="*/ 24840 h 992686"/>
                <a:gd name="connsiteX0" fmla="*/ 0 w 2896193"/>
                <a:gd name="connsiteY0" fmla="*/ 24840 h 992686"/>
                <a:gd name="connsiteX1" fmla="*/ 1048431 w 2896193"/>
                <a:gd name="connsiteY1" fmla="*/ 22295 h 992686"/>
                <a:gd name="connsiteX2" fmla="*/ 2858207 w 2896193"/>
                <a:gd name="connsiteY2" fmla="*/ 770577 h 992686"/>
                <a:gd name="connsiteX0" fmla="*/ 0 w 2896193"/>
                <a:gd name="connsiteY0" fmla="*/ 24840 h 992686"/>
                <a:gd name="connsiteX1" fmla="*/ 1048431 w 2896193"/>
                <a:gd name="connsiteY1" fmla="*/ 22295 h 992686"/>
                <a:gd name="connsiteX2" fmla="*/ 2896193 w 2896193"/>
                <a:gd name="connsiteY2" fmla="*/ 767630 h 992686"/>
                <a:gd name="connsiteX3" fmla="*/ 538207 w 2896193"/>
                <a:gd name="connsiteY3" fmla="*/ 992686 h 992686"/>
                <a:gd name="connsiteX4" fmla="*/ 0 w 2896193"/>
                <a:gd name="connsiteY4" fmla="*/ 24840 h 992686"/>
                <a:gd name="connsiteX0" fmla="*/ 0 w 2896193"/>
                <a:gd name="connsiteY0" fmla="*/ 24840 h 992686"/>
                <a:gd name="connsiteX1" fmla="*/ 1048431 w 2896193"/>
                <a:gd name="connsiteY1" fmla="*/ 22295 h 992686"/>
                <a:gd name="connsiteX2" fmla="*/ 2858207 w 2896193"/>
                <a:gd name="connsiteY2" fmla="*/ 770577 h 9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193" h="992686" stroke="0" extrusionOk="0">
                  <a:moveTo>
                    <a:pt x="0" y="24840"/>
                  </a:moveTo>
                  <a:cubicBezTo>
                    <a:pt x="344828" y="-7398"/>
                    <a:pt x="702696" y="-8267"/>
                    <a:pt x="1048431" y="22295"/>
                  </a:cubicBezTo>
                  <a:cubicBezTo>
                    <a:pt x="1964156" y="103243"/>
                    <a:pt x="2683815" y="393533"/>
                    <a:pt x="2896193" y="767630"/>
                  </a:cubicBezTo>
                  <a:lnTo>
                    <a:pt x="538207" y="992686"/>
                  </a:lnTo>
                  <a:lnTo>
                    <a:pt x="0" y="24840"/>
                  </a:lnTo>
                  <a:close/>
                </a:path>
                <a:path w="2896193" h="992686" fill="none">
                  <a:moveTo>
                    <a:pt x="0" y="24840"/>
                  </a:moveTo>
                  <a:cubicBezTo>
                    <a:pt x="344828" y="-7398"/>
                    <a:pt x="702696" y="-8267"/>
                    <a:pt x="1048431" y="22295"/>
                  </a:cubicBezTo>
                  <a:cubicBezTo>
                    <a:pt x="1964156" y="103243"/>
                    <a:pt x="2542187" y="538272"/>
                    <a:pt x="2858207" y="770577"/>
                  </a:cubicBezTo>
                </a:path>
              </a:pathLst>
            </a:cu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928813" y="981076"/>
              <a:ext cx="2347912" cy="1633537"/>
            </a:xfrm>
            <a:custGeom>
              <a:avLst/>
              <a:gdLst>
                <a:gd name="connsiteX0" fmla="*/ 0 w 2328862"/>
                <a:gd name="connsiteY0" fmla="*/ 0 h 1647825"/>
                <a:gd name="connsiteX1" fmla="*/ 771525 w 2328862"/>
                <a:gd name="connsiteY1" fmla="*/ 1090612 h 1647825"/>
                <a:gd name="connsiteX2" fmla="*/ 1219200 w 2328862"/>
                <a:gd name="connsiteY2" fmla="*/ 1423987 h 1647825"/>
                <a:gd name="connsiteX3" fmla="*/ 2328862 w 2328862"/>
                <a:gd name="connsiteY3" fmla="*/ 1647825 h 1647825"/>
                <a:gd name="connsiteX0" fmla="*/ 0 w 2328862"/>
                <a:gd name="connsiteY0" fmla="*/ 0 h 1647825"/>
                <a:gd name="connsiteX1" fmla="*/ 771525 w 2328862"/>
                <a:gd name="connsiteY1" fmla="*/ 1090612 h 1647825"/>
                <a:gd name="connsiteX2" fmla="*/ 1395413 w 2328862"/>
                <a:gd name="connsiteY2" fmla="*/ 1481137 h 1647825"/>
                <a:gd name="connsiteX3" fmla="*/ 2328862 w 2328862"/>
                <a:gd name="connsiteY3" fmla="*/ 1647825 h 1647825"/>
                <a:gd name="connsiteX0" fmla="*/ 0 w 2328862"/>
                <a:gd name="connsiteY0" fmla="*/ 0 h 1647825"/>
                <a:gd name="connsiteX1" fmla="*/ 771525 w 2328862"/>
                <a:gd name="connsiteY1" fmla="*/ 1090612 h 1647825"/>
                <a:gd name="connsiteX2" fmla="*/ 1395413 w 2328862"/>
                <a:gd name="connsiteY2" fmla="*/ 1481137 h 1647825"/>
                <a:gd name="connsiteX3" fmla="*/ 2328862 w 2328862"/>
                <a:gd name="connsiteY3" fmla="*/ 1647825 h 1647825"/>
                <a:gd name="connsiteX0" fmla="*/ 0 w 2328862"/>
                <a:gd name="connsiteY0" fmla="*/ 0 h 1647825"/>
                <a:gd name="connsiteX1" fmla="*/ 771525 w 2328862"/>
                <a:gd name="connsiteY1" fmla="*/ 1090612 h 1647825"/>
                <a:gd name="connsiteX2" fmla="*/ 1395413 w 2328862"/>
                <a:gd name="connsiteY2" fmla="*/ 1481137 h 1647825"/>
                <a:gd name="connsiteX3" fmla="*/ 2328862 w 2328862"/>
                <a:gd name="connsiteY3" fmla="*/ 1647825 h 1647825"/>
                <a:gd name="connsiteX0" fmla="*/ 0 w 2328862"/>
                <a:gd name="connsiteY0" fmla="*/ 0 h 1647825"/>
                <a:gd name="connsiteX1" fmla="*/ 771525 w 2328862"/>
                <a:gd name="connsiteY1" fmla="*/ 1090612 h 1647825"/>
                <a:gd name="connsiteX2" fmla="*/ 1395413 w 2328862"/>
                <a:gd name="connsiteY2" fmla="*/ 1481137 h 1647825"/>
                <a:gd name="connsiteX3" fmla="*/ 2328862 w 2328862"/>
                <a:gd name="connsiteY3" fmla="*/ 1647825 h 1647825"/>
                <a:gd name="connsiteX0" fmla="*/ 0 w 2347912"/>
                <a:gd name="connsiteY0" fmla="*/ 0 h 1633537"/>
                <a:gd name="connsiteX1" fmla="*/ 790575 w 2347912"/>
                <a:gd name="connsiteY1" fmla="*/ 1076324 h 1633537"/>
                <a:gd name="connsiteX2" fmla="*/ 1414463 w 2347912"/>
                <a:gd name="connsiteY2" fmla="*/ 1466849 h 1633537"/>
                <a:gd name="connsiteX3" fmla="*/ 2347912 w 2347912"/>
                <a:gd name="connsiteY3" fmla="*/ 1633537 h 163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912" h="1633537">
                  <a:moveTo>
                    <a:pt x="0" y="0"/>
                  </a:moveTo>
                  <a:cubicBezTo>
                    <a:pt x="260350" y="464740"/>
                    <a:pt x="554831" y="831849"/>
                    <a:pt x="790575" y="1076324"/>
                  </a:cubicBezTo>
                  <a:cubicBezTo>
                    <a:pt x="1026319" y="1320799"/>
                    <a:pt x="1178720" y="1369218"/>
                    <a:pt x="1414463" y="1466849"/>
                  </a:cubicBezTo>
                  <a:cubicBezTo>
                    <a:pt x="1650206" y="1564480"/>
                    <a:pt x="1913334" y="1615677"/>
                    <a:pt x="2347912" y="1633537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919288" y="1447800"/>
              <a:ext cx="3138487" cy="1068820"/>
            </a:xfrm>
            <a:custGeom>
              <a:avLst/>
              <a:gdLst>
                <a:gd name="connsiteX0" fmla="*/ 0 w 3138487"/>
                <a:gd name="connsiteY0" fmla="*/ 0 h 1068138"/>
                <a:gd name="connsiteX1" fmla="*/ 342900 w 3138487"/>
                <a:gd name="connsiteY1" fmla="*/ 376238 h 1068138"/>
                <a:gd name="connsiteX2" fmla="*/ 738187 w 3138487"/>
                <a:gd name="connsiteY2" fmla="*/ 657225 h 1068138"/>
                <a:gd name="connsiteX3" fmla="*/ 1776412 w 3138487"/>
                <a:gd name="connsiteY3" fmla="*/ 1004888 h 1068138"/>
                <a:gd name="connsiteX4" fmla="*/ 3138487 w 3138487"/>
                <a:gd name="connsiteY4" fmla="*/ 1066800 h 1068138"/>
                <a:gd name="connsiteX0" fmla="*/ 0 w 3138487"/>
                <a:gd name="connsiteY0" fmla="*/ 0 h 1074708"/>
                <a:gd name="connsiteX1" fmla="*/ 342900 w 3138487"/>
                <a:gd name="connsiteY1" fmla="*/ 376238 h 1074708"/>
                <a:gd name="connsiteX2" fmla="*/ 738187 w 3138487"/>
                <a:gd name="connsiteY2" fmla="*/ 657225 h 1074708"/>
                <a:gd name="connsiteX3" fmla="*/ 1776412 w 3138487"/>
                <a:gd name="connsiteY3" fmla="*/ 1028700 h 1074708"/>
                <a:gd name="connsiteX4" fmla="*/ 3138487 w 3138487"/>
                <a:gd name="connsiteY4" fmla="*/ 1066800 h 1074708"/>
                <a:gd name="connsiteX0" fmla="*/ 0 w 3138487"/>
                <a:gd name="connsiteY0" fmla="*/ 0 h 1068820"/>
                <a:gd name="connsiteX1" fmla="*/ 342900 w 3138487"/>
                <a:gd name="connsiteY1" fmla="*/ 376238 h 1068820"/>
                <a:gd name="connsiteX2" fmla="*/ 738187 w 3138487"/>
                <a:gd name="connsiteY2" fmla="*/ 657225 h 1068820"/>
                <a:gd name="connsiteX3" fmla="*/ 1776412 w 3138487"/>
                <a:gd name="connsiteY3" fmla="*/ 1009650 h 1068820"/>
                <a:gd name="connsiteX4" fmla="*/ 3138487 w 3138487"/>
                <a:gd name="connsiteY4" fmla="*/ 1066800 h 1068820"/>
                <a:gd name="connsiteX0" fmla="*/ 0 w 3138487"/>
                <a:gd name="connsiteY0" fmla="*/ 0 h 1068820"/>
                <a:gd name="connsiteX1" fmla="*/ 342900 w 3138487"/>
                <a:gd name="connsiteY1" fmla="*/ 376238 h 1068820"/>
                <a:gd name="connsiteX2" fmla="*/ 790575 w 3138487"/>
                <a:gd name="connsiteY2" fmla="*/ 657225 h 1068820"/>
                <a:gd name="connsiteX3" fmla="*/ 1776412 w 3138487"/>
                <a:gd name="connsiteY3" fmla="*/ 1009650 h 1068820"/>
                <a:gd name="connsiteX4" fmla="*/ 3138487 w 3138487"/>
                <a:gd name="connsiteY4" fmla="*/ 1066800 h 1068820"/>
                <a:gd name="connsiteX0" fmla="*/ 0 w 3138487"/>
                <a:gd name="connsiteY0" fmla="*/ 0 h 1068820"/>
                <a:gd name="connsiteX1" fmla="*/ 342900 w 3138487"/>
                <a:gd name="connsiteY1" fmla="*/ 376238 h 1068820"/>
                <a:gd name="connsiteX2" fmla="*/ 790575 w 3138487"/>
                <a:gd name="connsiteY2" fmla="*/ 657225 h 1068820"/>
                <a:gd name="connsiteX3" fmla="*/ 1776412 w 3138487"/>
                <a:gd name="connsiteY3" fmla="*/ 1009650 h 1068820"/>
                <a:gd name="connsiteX4" fmla="*/ 3138487 w 3138487"/>
                <a:gd name="connsiteY4" fmla="*/ 1066800 h 1068820"/>
                <a:gd name="connsiteX0" fmla="*/ 0 w 3138487"/>
                <a:gd name="connsiteY0" fmla="*/ 0 h 1068820"/>
                <a:gd name="connsiteX1" fmla="*/ 309562 w 3138487"/>
                <a:gd name="connsiteY1" fmla="*/ 366713 h 1068820"/>
                <a:gd name="connsiteX2" fmla="*/ 790575 w 3138487"/>
                <a:gd name="connsiteY2" fmla="*/ 657225 h 1068820"/>
                <a:gd name="connsiteX3" fmla="*/ 1776412 w 3138487"/>
                <a:gd name="connsiteY3" fmla="*/ 1009650 h 1068820"/>
                <a:gd name="connsiteX4" fmla="*/ 3138487 w 3138487"/>
                <a:gd name="connsiteY4" fmla="*/ 1066800 h 1068820"/>
                <a:gd name="connsiteX0" fmla="*/ 0 w 3138487"/>
                <a:gd name="connsiteY0" fmla="*/ 0 h 1068820"/>
                <a:gd name="connsiteX1" fmla="*/ 309562 w 3138487"/>
                <a:gd name="connsiteY1" fmla="*/ 366713 h 1068820"/>
                <a:gd name="connsiteX2" fmla="*/ 790575 w 3138487"/>
                <a:gd name="connsiteY2" fmla="*/ 657225 h 1068820"/>
                <a:gd name="connsiteX3" fmla="*/ 1776412 w 3138487"/>
                <a:gd name="connsiteY3" fmla="*/ 1009650 h 1068820"/>
                <a:gd name="connsiteX4" fmla="*/ 3138487 w 3138487"/>
                <a:gd name="connsiteY4" fmla="*/ 1066800 h 106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8487" h="1068820">
                  <a:moveTo>
                    <a:pt x="0" y="0"/>
                  </a:moveTo>
                  <a:cubicBezTo>
                    <a:pt x="109934" y="133350"/>
                    <a:pt x="192088" y="247651"/>
                    <a:pt x="309562" y="366713"/>
                  </a:cubicBezTo>
                  <a:cubicBezTo>
                    <a:pt x="427036" y="485775"/>
                    <a:pt x="546100" y="550069"/>
                    <a:pt x="790575" y="657225"/>
                  </a:cubicBezTo>
                  <a:cubicBezTo>
                    <a:pt x="1035050" y="764381"/>
                    <a:pt x="1385093" y="941388"/>
                    <a:pt x="1776412" y="1009650"/>
                  </a:cubicBezTo>
                  <a:cubicBezTo>
                    <a:pt x="2167731" y="1077912"/>
                    <a:pt x="2657474" y="1069975"/>
                    <a:pt x="3138487" y="10668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2877344" y="1257300"/>
            <a:ext cx="4699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0" name="Equation" r:id="rId71" imgW="469800" imgH="380880" progId="Equation.DSMT4">
                    <p:embed/>
                  </p:oleObj>
                </mc:Choice>
                <mc:Fallback>
                  <p:oleObj name="Equation" r:id="rId71" imgW="469800" imgH="38088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72"/>
                        <a:stretch>
                          <a:fillRect/>
                        </a:stretch>
                      </p:blipFill>
                      <p:spPr>
                        <a:xfrm>
                          <a:off x="2877344" y="1257300"/>
                          <a:ext cx="4699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/>
            </p:nvPr>
          </p:nvGraphicFramePr>
          <p:xfrm>
            <a:off x="1424782" y="883018"/>
            <a:ext cx="406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1" name="Equation" r:id="rId73" imgW="406080" imgH="228600" progId="Equation.DSMT4">
                    <p:embed/>
                  </p:oleObj>
                </mc:Choice>
                <mc:Fallback>
                  <p:oleObj name="Equation" r:id="rId73" imgW="406080" imgH="228600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62"/>
                        <a:stretch>
                          <a:fillRect/>
                        </a:stretch>
                      </p:blipFill>
                      <p:spPr>
                        <a:xfrm>
                          <a:off x="1424782" y="883018"/>
                          <a:ext cx="4064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/>
            </p:nvPr>
          </p:nvGraphicFramePr>
          <p:xfrm>
            <a:off x="1652586" y="1316040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2" name="Equation" r:id="rId74" imgW="114120" imgH="215640" progId="Equation.DSMT4">
                    <p:embed/>
                  </p:oleObj>
                </mc:Choice>
                <mc:Fallback>
                  <p:oleObj name="Equation" r:id="rId74" imgW="114120" imgH="21564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64"/>
                        <a:stretch>
                          <a:fillRect/>
                        </a:stretch>
                      </p:blipFill>
                      <p:spPr>
                        <a:xfrm>
                          <a:off x="1652586" y="1316040"/>
                          <a:ext cx="1143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/>
            </p:nvPr>
          </p:nvGraphicFramePr>
          <p:xfrm>
            <a:off x="1004886" y="1898704"/>
            <a:ext cx="7620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3" name="Equation" r:id="rId75" imgW="761760" imgH="342720" progId="Equation.DSMT4">
                    <p:embed/>
                  </p:oleObj>
                </mc:Choice>
                <mc:Fallback>
                  <p:oleObj name="Equation" r:id="rId75" imgW="761760" imgH="34272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64"/>
                        <a:stretch>
                          <a:fillRect/>
                        </a:stretch>
                      </p:blipFill>
                      <p:spPr>
                        <a:xfrm>
                          <a:off x="1004886" y="1898704"/>
                          <a:ext cx="7620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Freeform 46"/>
            <p:cNvSpPr/>
            <p:nvPr/>
          </p:nvSpPr>
          <p:spPr>
            <a:xfrm>
              <a:off x="2352675" y="1595438"/>
              <a:ext cx="485775" cy="200025"/>
            </a:xfrm>
            <a:custGeom>
              <a:avLst/>
              <a:gdLst>
                <a:gd name="connsiteX0" fmla="*/ 485775 w 485775"/>
                <a:gd name="connsiteY0" fmla="*/ 0 h 200025"/>
                <a:gd name="connsiteX1" fmla="*/ 171450 w 485775"/>
                <a:gd name="connsiteY1" fmla="*/ 95250 h 200025"/>
                <a:gd name="connsiteX2" fmla="*/ 0 w 485775"/>
                <a:gd name="connsiteY2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5775" h="200025">
                  <a:moveTo>
                    <a:pt x="485775" y="0"/>
                  </a:moveTo>
                  <a:cubicBezTo>
                    <a:pt x="369093" y="30956"/>
                    <a:pt x="252412" y="61913"/>
                    <a:pt x="171450" y="95250"/>
                  </a:cubicBezTo>
                  <a:cubicBezTo>
                    <a:pt x="90488" y="128587"/>
                    <a:pt x="22225" y="189706"/>
                    <a:pt x="0" y="20002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17384" y="860404"/>
                <a:ext cx="2199320" cy="794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84" y="860404"/>
                <a:ext cx="2199320" cy="794961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287819" y="822841"/>
                <a:ext cx="2296013" cy="794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819" y="822841"/>
                <a:ext cx="2296013" cy="794961"/>
              </a:xfrm>
              <a:prstGeom prst="rect">
                <a:avLst/>
              </a:prstGeom>
              <a:blipFill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06395" y="1715185"/>
                <a:ext cx="2446824" cy="469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95" y="1715185"/>
                <a:ext cx="2446824" cy="469231"/>
              </a:xfrm>
              <a:prstGeom prst="rect">
                <a:avLst/>
              </a:prstGeom>
              <a:blipFill>
                <a:blip r:embed="rId81"/>
                <a:stretch>
                  <a:fillRect l="-499" t="-18182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31017" y="4142966"/>
                <a:ext cx="7680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017" y="4142966"/>
                <a:ext cx="768069" cy="369332"/>
              </a:xfrm>
              <a:prstGeom prst="rect">
                <a:avLst/>
              </a:prstGeom>
              <a:blipFill>
                <a:blip r:embed="rId82"/>
                <a:stretch>
                  <a:fillRect l="-158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304382" y="6420751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382" y="6420751"/>
                <a:ext cx="380489" cy="369332"/>
              </a:xfrm>
              <a:prstGeom prst="rect">
                <a:avLst/>
              </a:prstGeom>
              <a:blipFill>
                <a:blip r:embed="rId8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0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4" grpId="0"/>
      <p:bldP spid="16" grpId="0"/>
      <p:bldP spid="18" grpId="0"/>
      <p:bldP spid="20" grpId="0"/>
      <p:bldP spid="21" grpId="0"/>
      <p:bldP spid="2" grpId="0"/>
      <p:bldP spid="13" grpId="0"/>
      <p:bldP spid="48" grpId="0"/>
      <p:bldP spid="15" grpId="0"/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947" y="128822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Penetration depth: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4596" y="5932915"/>
            <a:ext cx="415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BCS does it </a:t>
            </a:r>
            <a:r>
              <a:rPr lang="en-US" dirty="0" smtClean="0">
                <a:ea typeface="Cambria Math" panose="02040503050406030204" pitchFamily="18" charset="0"/>
              </a:rPr>
              <a:t>all and got it (almost) all right !</a:t>
            </a: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19740" y="888458"/>
                <a:ext cx="6096001" cy="12627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nary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740" y="888458"/>
                <a:ext cx="6096001" cy="12627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86947" y="306919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Impurities: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67222" y="271332"/>
                <a:ext cx="2499594" cy="44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222" y="271332"/>
                <a:ext cx="2499594" cy="440505"/>
              </a:xfrm>
              <a:prstGeom prst="rect">
                <a:avLst/>
              </a:prstGeom>
              <a:blipFill>
                <a:blip r:embed="rId4"/>
                <a:stretch>
                  <a:fillRect t="-90278" r="-18537" b="-1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171919" y="2151176"/>
            <a:ext cx="4322689" cy="2613027"/>
            <a:chOff x="1712878" y="5686425"/>
            <a:chExt cx="4322689" cy="2613027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181225" y="8220075"/>
              <a:ext cx="2971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181225" y="5686425"/>
              <a:ext cx="0" cy="25336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2190750" y="5967413"/>
              <a:ext cx="2433638" cy="2238375"/>
            </a:xfrm>
            <a:custGeom>
              <a:avLst/>
              <a:gdLst>
                <a:gd name="connsiteX0" fmla="*/ 0 w 2433638"/>
                <a:gd name="connsiteY0" fmla="*/ 0 h 2238375"/>
                <a:gd name="connsiteX1" fmla="*/ 504825 w 2433638"/>
                <a:gd name="connsiteY1" fmla="*/ 28575 h 2238375"/>
                <a:gd name="connsiteX2" fmla="*/ 1066800 w 2433638"/>
                <a:gd name="connsiteY2" fmla="*/ 266700 h 2238375"/>
                <a:gd name="connsiteX3" fmla="*/ 1409700 w 2433638"/>
                <a:gd name="connsiteY3" fmla="*/ 604837 h 2238375"/>
                <a:gd name="connsiteX4" fmla="*/ 1666875 w 2433638"/>
                <a:gd name="connsiteY4" fmla="*/ 909637 h 2238375"/>
                <a:gd name="connsiteX5" fmla="*/ 1981200 w 2433638"/>
                <a:gd name="connsiteY5" fmla="*/ 1395412 h 2238375"/>
                <a:gd name="connsiteX6" fmla="*/ 2228850 w 2433638"/>
                <a:gd name="connsiteY6" fmla="*/ 1866900 h 2238375"/>
                <a:gd name="connsiteX7" fmla="*/ 2433638 w 2433638"/>
                <a:gd name="connsiteY7" fmla="*/ 2238375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638" h="2238375">
                  <a:moveTo>
                    <a:pt x="0" y="0"/>
                  </a:moveTo>
                  <a:lnTo>
                    <a:pt x="504825" y="28575"/>
                  </a:lnTo>
                  <a:cubicBezTo>
                    <a:pt x="682625" y="73025"/>
                    <a:pt x="915988" y="170656"/>
                    <a:pt x="1066800" y="266700"/>
                  </a:cubicBezTo>
                  <a:cubicBezTo>
                    <a:pt x="1217613" y="362744"/>
                    <a:pt x="1309688" y="497681"/>
                    <a:pt x="1409700" y="604837"/>
                  </a:cubicBezTo>
                  <a:cubicBezTo>
                    <a:pt x="1509712" y="711993"/>
                    <a:pt x="1571625" y="777875"/>
                    <a:pt x="1666875" y="909637"/>
                  </a:cubicBezTo>
                  <a:cubicBezTo>
                    <a:pt x="1762125" y="1041399"/>
                    <a:pt x="1887538" y="1235868"/>
                    <a:pt x="1981200" y="1395412"/>
                  </a:cubicBezTo>
                  <a:cubicBezTo>
                    <a:pt x="2074862" y="1554956"/>
                    <a:pt x="2153444" y="1726406"/>
                    <a:pt x="2228850" y="1866900"/>
                  </a:cubicBezTo>
                  <a:cubicBezTo>
                    <a:pt x="2304256" y="2007394"/>
                    <a:pt x="2368947" y="2122884"/>
                    <a:pt x="2433638" y="223837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52676" y="5978064"/>
              <a:ext cx="2290762" cy="2213437"/>
            </a:xfrm>
            <a:custGeom>
              <a:avLst/>
              <a:gdLst>
                <a:gd name="connsiteX0" fmla="*/ 0 w 2433638"/>
                <a:gd name="connsiteY0" fmla="*/ 0 h 2238375"/>
                <a:gd name="connsiteX1" fmla="*/ 504825 w 2433638"/>
                <a:gd name="connsiteY1" fmla="*/ 28575 h 2238375"/>
                <a:gd name="connsiteX2" fmla="*/ 1066800 w 2433638"/>
                <a:gd name="connsiteY2" fmla="*/ 266700 h 2238375"/>
                <a:gd name="connsiteX3" fmla="*/ 1409700 w 2433638"/>
                <a:gd name="connsiteY3" fmla="*/ 604837 h 2238375"/>
                <a:gd name="connsiteX4" fmla="*/ 1666875 w 2433638"/>
                <a:gd name="connsiteY4" fmla="*/ 909637 h 2238375"/>
                <a:gd name="connsiteX5" fmla="*/ 1981200 w 2433638"/>
                <a:gd name="connsiteY5" fmla="*/ 1395412 h 2238375"/>
                <a:gd name="connsiteX6" fmla="*/ 2228850 w 2433638"/>
                <a:gd name="connsiteY6" fmla="*/ 1866900 h 2238375"/>
                <a:gd name="connsiteX7" fmla="*/ 2433638 w 2433638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66800 w 2290763"/>
                <a:gd name="connsiteY2" fmla="*/ 266700 h 2238375"/>
                <a:gd name="connsiteX3" fmla="*/ 1409700 w 2290763"/>
                <a:gd name="connsiteY3" fmla="*/ 604837 h 2238375"/>
                <a:gd name="connsiteX4" fmla="*/ 1666875 w 2290763"/>
                <a:gd name="connsiteY4" fmla="*/ 909637 h 2238375"/>
                <a:gd name="connsiteX5" fmla="*/ 1981200 w 2290763"/>
                <a:gd name="connsiteY5" fmla="*/ 1395412 h 2238375"/>
                <a:gd name="connsiteX6" fmla="*/ 2228850 w 2290763"/>
                <a:gd name="connsiteY6" fmla="*/ 1866900 h 2238375"/>
                <a:gd name="connsiteX7" fmla="*/ 2290763 w 2290763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66800 w 2290763"/>
                <a:gd name="connsiteY2" fmla="*/ 266700 h 2238375"/>
                <a:gd name="connsiteX3" fmla="*/ 1409700 w 2290763"/>
                <a:gd name="connsiteY3" fmla="*/ 604837 h 2238375"/>
                <a:gd name="connsiteX4" fmla="*/ 1666875 w 2290763"/>
                <a:gd name="connsiteY4" fmla="*/ 909637 h 2238375"/>
                <a:gd name="connsiteX5" fmla="*/ 1981200 w 2290763"/>
                <a:gd name="connsiteY5" fmla="*/ 1395412 h 2238375"/>
                <a:gd name="connsiteX6" fmla="*/ 2228850 w 2290763"/>
                <a:gd name="connsiteY6" fmla="*/ 1866900 h 2238375"/>
                <a:gd name="connsiteX7" fmla="*/ 2290763 w 2290763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66800 w 2290763"/>
                <a:gd name="connsiteY2" fmla="*/ 266700 h 2238375"/>
                <a:gd name="connsiteX3" fmla="*/ 1409700 w 2290763"/>
                <a:gd name="connsiteY3" fmla="*/ 604837 h 2238375"/>
                <a:gd name="connsiteX4" fmla="*/ 1666875 w 2290763"/>
                <a:gd name="connsiteY4" fmla="*/ 909637 h 2238375"/>
                <a:gd name="connsiteX5" fmla="*/ 1981200 w 2290763"/>
                <a:gd name="connsiteY5" fmla="*/ 1395412 h 2238375"/>
                <a:gd name="connsiteX6" fmla="*/ 2119313 w 2290763"/>
                <a:gd name="connsiteY6" fmla="*/ 1881188 h 2238375"/>
                <a:gd name="connsiteX7" fmla="*/ 2290763 w 2290763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66800 w 2290763"/>
                <a:gd name="connsiteY2" fmla="*/ 266700 h 2238375"/>
                <a:gd name="connsiteX3" fmla="*/ 1409700 w 2290763"/>
                <a:gd name="connsiteY3" fmla="*/ 604837 h 2238375"/>
                <a:gd name="connsiteX4" fmla="*/ 1666875 w 2290763"/>
                <a:gd name="connsiteY4" fmla="*/ 909637 h 2238375"/>
                <a:gd name="connsiteX5" fmla="*/ 1890713 w 2290763"/>
                <a:gd name="connsiteY5" fmla="*/ 1428750 h 2238375"/>
                <a:gd name="connsiteX6" fmla="*/ 2119313 w 2290763"/>
                <a:gd name="connsiteY6" fmla="*/ 1881188 h 2238375"/>
                <a:gd name="connsiteX7" fmla="*/ 2290763 w 2290763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66800 w 2290763"/>
                <a:gd name="connsiteY2" fmla="*/ 266700 h 2238375"/>
                <a:gd name="connsiteX3" fmla="*/ 1409700 w 2290763"/>
                <a:gd name="connsiteY3" fmla="*/ 604837 h 2238375"/>
                <a:gd name="connsiteX4" fmla="*/ 1633537 w 2290763"/>
                <a:gd name="connsiteY4" fmla="*/ 933450 h 2238375"/>
                <a:gd name="connsiteX5" fmla="*/ 1890713 w 2290763"/>
                <a:gd name="connsiteY5" fmla="*/ 1428750 h 2238375"/>
                <a:gd name="connsiteX6" fmla="*/ 2119313 w 2290763"/>
                <a:gd name="connsiteY6" fmla="*/ 1881188 h 2238375"/>
                <a:gd name="connsiteX7" fmla="*/ 2290763 w 2290763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66800 w 2290763"/>
                <a:gd name="connsiteY2" fmla="*/ 266700 h 2238375"/>
                <a:gd name="connsiteX3" fmla="*/ 1385888 w 2290763"/>
                <a:gd name="connsiteY3" fmla="*/ 614362 h 2238375"/>
                <a:gd name="connsiteX4" fmla="*/ 1633537 w 2290763"/>
                <a:gd name="connsiteY4" fmla="*/ 933450 h 2238375"/>
                <a:gd name="connsiteX5" fmla="*/ 1890713 w 2290763"/>
                <a:gd name="connsiteY5" fmla="*/ 1428750 h 2238375"/>
                <a:gd name="connsiteX6" fmla="*/ 2119313 w 2290763"/>
                <a:gd name="connsiteY6" fmla="*/ 1881188 h 2238375"/>
                <a:gd name="connsiteX7" fmla="*/ 2290763 w 2290763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47750 w 2290763"/>
                <a:gd name="connsiteY2" fmla="*/ 280987 h 2238375"/>
                <a:gd name="connsiteX3" fmla="*/ 1385888 w 2290763"/>
                <a:gd name="connsiteY3" fmla="*/ 614362 h 2238375"/>
                <a:gd name="connsiteX4" fmla="*/ 1633537 w 2290763"/>
                <a:gd name="connsiteY4" fmla="*/ 933450 h 2238375"/>
                <a:gd name="connsiteX5" fmla="*/ 1890713 w 2290763"/>
                <a:gd name="connsiteY5" fmla="*/ 1428750 h 2238375"/>
                <a:gd name="connsiteX6" fmla="*/ 2119313 w 2290763"/>
                <a:gd name="connsiteY6" fmla="*/ 1881188 h 2238375"/>
                <a:gd name="connsiteX7" fmla="*/ 2290763 w 2290763"/>
                <a:gd name="connsiteY7" fmla="*/ 2238375 h 2238375"/>
                <a:gd name="connsiteX0" fmla="*/ 0 w 2295525"/>
                <a:gd name="connsiteY0" fmla="*/ 8573 h 2232661"/>
                <a:gd name="connsiteX1" fmla="*/ 509587 w 2295525"/>
                <a:gd name="connsiteY1" fmla="*/ 22861 h 2232661"/>
                <a:gd name="connsiteX2" fmla="*/ 1052512 w 2295525"/>
                <a:gd name="connsiteY2" fmla="*/ 275273 h 2232661"/>
                <a:gd name="connsiteX3" fmla="*/ 1390650 w 2295525"/>
                <a:gd name="connsiteY3" fmla="*/ 608648 h 2232661"/>
                <a:gd name="connsiteX4" fmla="*/ 1638299 w 2295525"/>
                <a:gd name="connsiteY4" fmla="*/ 927736 h 2232661"/>
                <a:gd name="connsiteX5" fmla="*/ 1895475 w 2295525"/>
                <a:gd name="connsiteY5" fmla="*/ 1423036 h 2232661"/>
                <a:gd name="connsiteX6" fmla="*/ 2124075 w 2295525"/>
                <a:gd name="connsiteY6" fmla="*/ 1875474 h 2232661"/>
                <a:gd name="connsiteX7" fmla="*/ 2295525 w 2295525"/>
                <a:gd name="connsiteY7" fmla="*/ 2232661 h 2232661"/>
                <a:gd name="connsiteX0" fmla="*/ 0 w 2295525"/>
                <a:gd name="connsiteY0" fmla="*/ 0 h 2224088"/>
                <a:gd name="connsiteX1" fmla="*/ 690562 w 2295525"/>
                <a:gd name="connsiteY1" fmla="*/ 42863 h 2224088"/>
                <a:gd name="connsiteX2" fmla="*/ 1052512 w 2295525"/>
                <a:gd name="connsiteY2" fmla="*/ 266700 h 2224088"/>
                <a:gd name="connsiteX3" fmla="*/ 1390650 w 2295525"/>
                <a:gd name="connsiteY3" fmla="*/ 600075 h 2224088"/>
                <a:gd name="connsiteX4" fmla="*/ 1638299 w 2295525"/>
                <a:gd name="connsiteY4" fmla="*/ 919163 h 2224088"/>
                <a:gd name="connsiteX5" fmla="*/ 1895475 w 2295525"/>
                <a:gd name="connsiteY5" fmla="*/ 1414463 h 2224088"/>
                <a:gd name="connsiteX6" fmla="*/ 2124075 w 2295525"/>
                <a:gd name="connsiteY6" fmla="*/ 1866901 h 2224088"/>
                <a:gd name="connsiteX7" fmla="*/ 2295525 w 2295525"/>
                <a:gd name="connsiteY7" fmla="*/ 2224088 h 2224088"/>
                <a:gd name="connsiteX0" fmla="*/ 0 w 2295525"/>
                <a:gd name="connsiteY0" fmla="*/ 0 h 2224088"/>
                <a:gd name="connsiteX1" fmla="*/ 690562 w 2295525"/>
                <a:gd name="connsiteY1" fmla="*/ 42863 h 2224088"/>
                <a:gd name="connsiteX2" fmla="*/ 1052512 w 2295525"/>
                <a:gd name="connsiteY2" fmla="*/ 266700 h 2224088"/>
                <a:gd name="connsiteX3" fmla="*/ 1390650 w 2295525"/>
                <a:gd name="connsiteY3" fmla="*/ 600075 h 2224088"/>
                <a:gd name="connsiteX4" fmla="*/ 1638299 w 2295525"/>
                <a:gd name="connsiteY4" fmla="*/ 919163 h 2224088"/>
                <a:gd name="connsiteX5" fmla="*/ 1895475 w 2295525"/>
                <a:gd name="connsiteY5" fmla="*/ 1414463 h 2224088"/>
                <a:gd name="connsiteX6" fmla="*/ 2124075 w 2295525"/>
                <a:gd name="connsiteY6" fmla="*/ 1866901 h 2224088"/>
                <a:gd name="connsiteX7" fmla="*/ 2295525 w 2295525"/>
                <a:gd name="connsiteY7" fmla="*/ 2224088 h 2224088"/>
                <a:gd name="connsiteX0" fmla="*/ 0 w 2295525"/>
                <a:gd name="connsiteY0" fmla="*/ 0 h 2224088"/>
                <a:gd name="connsiteX1" fmla="*/ 690562 w 2295525"/>
                <a:gd name="connsiteY1" fmla="*/ 42863 h 2224088"/>
                <a:gd name="connsiteX2" fmla="*/ 1052512 w 2295525"/>
                <a:gd name="connsiteY2" fmla="*/ 266700 h 2224088"/>
                <a:gd name="connsiteX3" fmla="*/ 1390650 w 2295525"/>
                <a:gd name="connsiteY3" fmla="*/ 600075 h 2224088"/>
                <a:gd name="connsiteX4" fmla="*/ 1638299 w 2295525"/>
                <a:gd name="connsiteY4" fmla="*/ 919163 h 2224088"/>
                <a:gd name="connsiteX5" fmla="*/ 1895475 w 2295525"/>
                <a:gd name="connsiteY5" fmla="*/ 1414463 h 2224088"/>
                <a:gd name="connsiteX6" fmla="*/ 2124075 w 2295525"/>
                <a:gd name="connsiteY6" fmla="*/ 1866901 h 2224088"/>
                <a:gd name="connsiteX7" fmla="*/ 2295525 w 2295525"/>
                <a:gd name="connsiteY7" fmla="*/ 2224088 h 2224088"/>
                <a:gd name="connsiteX0" fmla="*/ 0 w 2295525"/>
                <a:gd name="connsiteY0" fmla="*/ 0 h 2224088"/>
                <a:gd name="connsiteX1" fmla="*/ 690562 w 2295525"/>
                <a:gd name="connsiteY1" fmla="*/ 42863 h 2224088"/>
                <a:gd name="connsiteX2" fmla="*/ 1052512 w 2295525"/>
                <a:gd name="connsiteY2" fmla="*/ 266700 h 2224088"/>
                <a:gd name="connsiteX3" fmla="*/ 1390650 w 2295525"/>
                <a:gd name="connsiteY3" fmla="*/ 600075 h 2224088"/>
                <a:gd name="connsiteX4" fmla="*/ 1628774 w 2295525"/>
                <a:gd name="connsiteY4" fmla="*/ 919163 h 2224088"/>
                <a:gd name="connsiteX5" fmla="*/ 1895475 w 2295525"/>
                <a:gd name="connsiteY5" fmla="*/ 1414463 h 2224088"/>
                <a:gd name="connsiteX6" fmla="*/ 2124075 w 2295525"/>
                <a:gd name="connsiteY6" fmla="*/ 1866901 h 2224088"/>
                <a:gd name="connsiteX7" fmla="*/ 2295525 w 2295525"/>
                <a:gd name="connsiteY7" fmla="*/ 2224088 h 2224088"/>
                <a:gd name="connsiteX0" fmla="*/ 0 w 2295525"/>
                <a:gd name="connsiteY0" fmla="*/ 0 h 2224088"/>
                <a:gd name="connsiteX1" fmla="*/ 690562 w 2295525"/>
                <a:gd name="connsiteY1" fmla="*/ 42863 h 2224088"/>
                <a:gd name="connsiteX2" fmla="*/ 1062037 w 2295525"/>
                <a:gd name="connsiteY2" fmla="*/ 252413 h 2224088"/>
                <a:gd name="connsiteX3" fmla="*/ 1390650 w 2295525"/>
                <a:gd name="connsiteY3" fmla="*/ 600075 h 2224088"/>
                <a:gd name="connsiteX4" fmla="*/ 1628774 w 2295525"/>
                <a:gd name="connsiteY4" fmla="*/ 919163 h 2224088"/>
                <a:gd name="connsiteX5" fmla="*/ 1895475 w 2295525"/>
                <a:gd name="connsiteY5" fmla="*/ 1414463 h 2224088"/>
                <a:gd name="connsiteX6" fmla="*/ 2124075 w 2295525"/>
                <a:gd name="connsiteY6" fmla="*/ 1866901 h 2224088"/>
                <a:gd name="connsiteX7" fmla="*/ 2295525 w 2295525"/>
                <a:gd name="connsiteY7" fmla="*/ 2224088 h 2224088"/>
                <a:gd name="connsiteX0" fmla="*/ 0 w 2290762"/>
                <a:gd name="connsiteY0" fmla="*/ 0 h 2209800"/>
                <a:gd name="connsiteX1" fmla="*/ 685799 w 2290762"/>
                <a:gd name="connsiteY1" fmla="*/ 28575 h 2209800"/>
                <a:gd name="connsiteX2" fmla="*/ 1057274 w 2290762"/>
                <a:gd name="connsiteY2" fmla="*/ 238125 h 2209800"/>
                <a:gd name="connsiteX3" fmla="*/ 1385887 w 2290762"/>
                <a:gd name="connsiteY3" fmla="*/ 585787 h 2209800"/>
                <a:gd name="connsiteX4" fmla="*/ 1624011 w 2290762"/>
                <a:gd name="connsiteY4" fmla="*/ 904875 h 2209800"/>
                <a:gd name="connsiteX5" fmla="*/ 1890712 w 2290762"/>
                <a:gd name="connsiteY5" fmla="*/ 1400175 h 2209800"/>
                <a:gd name="connsiteX6" fmla="*/ 2119312 w 2290762"/>
                <a:gd name="connsiteY6" fmla="*/ 1852613 h 2209800"/>
                <a:gd name="connsiteX7" fmla="*/ 2290762 w 2290762"/>
                <a:gd name="connsiteY7" fmla="*/ 2209800 h 2209800"/>
                <a:gd name="connsiteX0" fmla="*/ 0 w 2290762"/>
                <a:gd name="connsiteY0" fmla="*/ 1288 h 2211088"/>
                <a:gd name="connsiteX1" fmla="*/ 685799 w 2290762"/>
                <a:gd name="connsiteY1" fmla="*/ 29863 h 2211088"/>
                <a:gd name="connsiteX2" fmla="*/ 1104899 w 2290762"/>
                <a:gd name="connsiteY2" fmla="*/ 277513 h 2211088"/>
                <a:gd name="connsiteX3" fmla="*/ 1385887 w 2290762"/>
                <a:gd name="connsiteY3" fmla="*/ 587075 h 2211088"/>
                <a:gd name="connsiteX4" fmla="*/ 1624011 w 2290762"/>
                <a:gd name="connsiteY4" fmla="*/ 906163 h 2211088"/>
                <a:gd name="connsiteX5" fmla="*/ 1890712 w 2290762"/>
                <a:gd name="connsiteY5" fmla="*/ 1401463 h 2211088"/>
                <a:gd name="connsiteX6" fmla="*/ 2119312 w 2290762"/>
                <a:gd name="connsiteY6" fmla="*/ 1853901 h 2211088"/>
                <a:gd name="connsiteX7" fmla="*/ 2290762 w 2290762"/>
                <a:gd name="connsiteY7" fmla="*/ 2211088 h 2211088"/>
                <a:gd name="connsiteX0" fmla="*/ 0 w 2290762"/>
                <a:gd name="connsiteY0" fmla="*/ 0 h 2209800"/>
                <a:gd name="connsiteX1" fmla="*/ 719137 w 2290762"/>
                <a:gd name="connsiteY1" fmla="*/ 61912 h 2209800"/>
                <a:gd name="connsiteX2" fmla="*/ 1104899 w 2290762"/>
                <a:gd name="connsiteY2" fmla="*/ 276225 h 2209800"/>
                <a:gd name="connsiteX3" fmla="*/ 1385887 w 2290762"/>
                <a:gd name="connsiteY3" fmla="*/ 585787 h 2209800"/>
                <a:gd name="connsiteX4" fmla="*/ 1624011 w 2290762"/>
                <a:gd name="connsiteY4" fmla="*/ 904875 h 2209800"/>
                <a:gd name="connsiteX5" fmla="*/ 1890712 w 2290762"/>
                <a:gd name="connsiteY5" fmla="*/ 1400175 h 2209800"/>
                <a:gd name="connsiteX6" fmla="*/ 2119312 w 2290762"/>
                <a:gd name="connsiteY6" fmla="*/ 1852613 h 2209800"/>
                <a:gd name="connsiteX7" fmla="*/ 2290762 w 2290762"/>
                <a:gd name="connsiteY7" fmla="*/ 2209800 h 2209800"/>
                <a:gd name="connsiteX0" fmla="*/ 0 w 2290762"/>
                <a:gd name="connsiteY0" fmla="*/ 0 h 2209800"/>
                <a:gd name="connsiteX1" fmla="*/ 719137 w 2290762"/>
                <a:gd name="connsiteY1" fmla="*/ 38099 h 2209800"/>
                <a:gd name="connsiteX2" fmla="*/ 1104899 w 2290762"/>
                <a:gd name="connsiteY2" fmla="*/ 276225 h 2209800"/>
                <a:gd name="connsiteX3" fmla="*/ 1385887 w 2290762"/>
                <a:gd name="connsiteY3" fmla="*/ 585787 h 2209800"/>
                <a:gd name="connsiteX4" fmla="*/ 1624011 w 2290762"/>
                <a:gd name="connsiteY4" fmla="*/ 904875 h 2209800"/>
                <a:gd name="connsiteX5" fmla="*/ 1890712 w 2290762"/>
                <a:gd name="connsiteY5" fmla="*/ 1400175 h 2209800"/>
                <a:gd name="connsiteX6" fmla="*/ 2119312 w 2290762"/>
                <a:gd name="connsiteY6" fmla="*/ 1852613 h 2209800"/>
                <a:gd name="connsiteX7" fmla="*/ 2290762 w 2290762"/>
                <a:gd name="connsiteY7" fmla="*/ 2209800 h 2209800"/>
                <a:gd name="connsiteX0" fmla="*/ 0 w 2290762"/>
                <a:gd name="connsiteY0" fmla="*/ 3637 h 2213437"/>
                <a:gd name="connsiteX1" fmla="*/ 719137 w 2290762"/>
                <a:gd name="connsiteY1" fmla="*/ 41736 h 2213437"/>
                <a:gd name="connsiteX2" fmla="*/ 1104899 w 2290762"/>
                <a:gd name="connsiteY2" fmla="*/ 279862 h 2213437"/>
                <a:gd name="connsiteX3" fmla="*/ 1385887 w 2290762"/>
                <a:gd name="connsiteY3" fmla="*/ 589424 h 2213437"/>
                <a:gd name="connsiteX4" fmla="*/ 1624011 w 2290762"/>
                <a:gd name="connsiteY4" fmla="*/ 908512 h 2213437"/>
                <a:gd name="connsiteX5" fmla="*/ 1890712 w 2290762"/>
                <a:gd name="connsiteY5" fmla="*/ 1403812 h 2213437"/>
                <a:gd name="connsiteX6" fmla="*/ 2119312 w 2290762"/>
                <a:gd name="connsiteY6" fmla="*/ 1856250 h 2213437"/>
                <a:gd name="connsiteX7" fmla="*/ 2290762 w 2290762"/>
                <a:gd name="connsiteY7" fmla="*/ 2213437 h 2213437"/>
                <a:gd name="connsiteX0" fmla="*/ 0 w 2290762"/>
                <a:gd name="connsiteY0" fmla="*/ 3637 h 2213437"/>
                <a:gd name="connsiteX1" fmla="*/ 719137 w 2290762"/>
                <a:gd name="connsiteY1" fmla="*/ 41736 h 2213437"/>
                <a:gd name="connsiteX2" fmla="*/ 1104899 w 2290762"/>
                <a:gd name="connsiteY2" fmla="*/ 279862 h 2213437"/>
                <a:gd name="connsiteX3" fmla="*/ 1385887 w 2290762"/>
                <a:gd name="connsiteY3" fmla="*/ 589424 h 2213437"/>
                <a:gd name="connsiteX4" fmla="*/ 1624011 w 2290762"/>
                <a:gd name="connsiteY4" fmla="*/ 908512 h 2213437"/>
                <a:gd name="connsiteX5" fmla="*/ 1890712 w 2290762"/>
                <a:gd name="connsiteY5" fmla="*/ 1403812 h 2213437"/>
                <a:gd name="connsiteX6" fmla="*/ 2133599 w 2290762"/>
                <a:gd name="connsiteY6" fmla="*/ 1851488 h 2213437"/>
                <a:gd name="connsiteX7" fmla="*/ 2290762 w 2290762"/>
                <a:gd name="connsiteY7" fmla="*/ 2213437 h 2213437"/>
                <a:gd name="connsiteX0" fmla="*/ 0 w 2290762"/>
                <a:gd name="connsiteY0" fmla="*/ 3637 h 2213437"/>
                <a:gd name="connsiteX1" fmla="*/ 719137 w 2290762"/>
                <a:gd name="connsiteY1" fmla="*/ 41736 h 2213437"/>
                <a:gd name="connsiteX2" fmla="*/ 1104899 w 2290762"/>
                <a:gd name="connsiteY2" fmla="*/ 279862 h 2213437"/>
                <a:gd name="connsiteX3" fmla="*/ 1385887 w 2290762"/>
                <a:gd name="connsiteY3" fmla="*/ 589424 h 2213437"/>
                <a:gd name="connsiteX4" fmla="*/ 1624011 w 2290762"/>
                <a:gd name="connsiteY4" fmla="*/ 908512 h 2213437"/>
                <a:gd name="connsiteX5" fmla="*/ 1909762 w 2290762"/>
                <a:gd name="connsiteY5" fmla="*/ 1389525 h 2213437"/>
                <a:gd name="connsiteX6" fmla="*/ 2133599 w 2290762"/>
                <a:gd name="connsiteY6" fmla="*/ 1851488 h 2213437"/>
                <a:gd name="connsiteX7" fmla="*/ 2290762 w 2290762"/>
                <a:gd name="connsiteY7" fmla="*/ 2213437 h 221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0762" h="2213437">
                  <a:moveTo>
                    <a:pt x="0" y="3637"/>
                  </a:moveTo>
                  <a:cubicBezTo>
                    <a:pt x="169862" y="8400"/>
                    <a:pt x="539749" y="-23352"/>
                    <a:pt x="719137" y="41736"/>
                  </a:cubicBezTo>
                  <a:cubicBezTo>
                    <a:pt x="898525" y="106824"/>
                    <a:pt x="993774" y="188581"/>
                    <a:pt x="1104899" y="279862"/>
                  </a:cubicBezTo>
                  <a:cubicBezTo>
                    <a:pt x="1216024" y="371143"/>
                    <a:pt x="1299368" y="484649"/>
                    <a:pt x="1385887" y="589424"/>
                  </a:cubicBezTo>
                  <a:cubicBezTo>
                    <a:pt x="1472406" y="694199"/>
                    <a:pt x="1536699" y="775162"/>
                    <a:pt x="1624011" y="908512"/>
                  </a:cubicBezTo>
                  <a:cubicBezTo>
                    <a:pt x="1711324" y="1041862"/>
                    <a:pt x="1824831" y="1232362"/>
                    <a:pt x="1909762" y="1389525"/>
                  </a:cubicBezTo>
                  <a:cubicBezTo>
                    <a:pt x="1994693" y="1546688"/>
                    <a:pt x="2070099" y="1714169"/>
                    <a:pt x="2133599" y="1851488"/>
                  </a:cubicBezTo>
                  <a:cubicBezTo>
                    <a:pt x="2197099" y="1988807"/>
                    <a:pt x="2230833" y="2074133"/>
                    <a:pt x="2290762" y="221343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32266" y="5957583"/>
              <a:ext cx="2238376" cy="2213038"/>
            </a:xfrm>
            <a:custGeom>
              <a:avLst/>
              <a:gdLst>
                <a:gd name="connsiteX0" fmla="*/ 0 w 2433638"/>
                <a:gd name="connsiteY0" fmla="*/ 0 h 2238375"/>
                <a:gd name="connsiteX1" fmla="*/ 504825 w 2433638"/>
                <a:gd name="connsiteY1" fmla="*/ 28575 h 2238375"/>
                <a:gd name="connsiteX2" fmla="*/ 1066800 w 2433638"/>
                <a:gd name="connsiteY2" fmla="*/ 266700 h 2238375"/>
                <a:gd name="connsiteX3" fmla="*/ 1409700 w 2433638"/>
                <a:gd name="connsiteY3" fmla="*/ 604837 h 2238375"/>
                <a:gd name="connsiteX4" fmla="*/ 1666875 w 2433638"/>
                <a:gd name="connsiteY4" fmla="*/ 909637 h 2238375"/>
                <a:gd name="connsiteX5" fmla="*/ 1981200 w 2433638"/>
                <a:gd name="connsiteY5" fmla="*/ 1395412 h 2238375"/>
                <a:gd name="connsiteX6" fmla="*/ 2228850 w 2433638"/>
                <a:gd name="connsiteY6" fmla="*/ 1866900 h 2238375"/>
                <a:gd name="connsiteX7" fmla="*/ 2433638 w 2433638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66800 w 2290763"/>
                <a:gd name="connsiteY2" fmla="*/ 266700 h 2238375"/>
                <a:gd name="connsiteX3" fmla="*/ 1409700 w 2290763"/>
                <a:gd name="connsiteY3" fmla="*/ 604837 h 2238375"/>
                <a:gd name="connsiteX4" fmla="*/ 1666875 w 2290763"/>
                <a:gd name="connsiteY4" fmla="*/ 909637 h 2238375"/>
                <a:gd name="connsiteX5" fmla="*/ 1981200 w 2290763"/>
                <a:gd name="connsiteY5" fmla="*/ 1395412 h 2238375"/>
                <a:gd name="connsiteX6" fmla="*/ 2228850 w 2290763"/>
                <a:gd name="connsiteY6" fmla="*/ 1866900 h 2238375"/>
                <a:gd name="connsiteX7" fmla="*/ 2290763 w 2290763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66800 w 2290763"/>
                <a:gd name="connsiteY2" fmla="*/ 266700 h 2238375"/>
                <a:gd name="connsiteX3" fmla="*/ 1409700 w 2290763"/>
                <a:gd name="connsiteY3" fmla="*/ 604837 h 2238375"/>
                <a:gd name="connsiteX4" fmla="*/ 1666875 w 2290763"/>
                <a:gd name="connsiteY4" fmla="*/ 909637 h 2238375"/>
                <a:gd name="connsiteX5" fmla="*/ 1981200 w 2290763"/>
                <a:gd name="connsiteY5" fmla="*/ 1395412 h 2238375"/>
                <a:gd name="connsiteX6" fmla="*/ 2228850 w 2290763"/>
                <a:gd name="connsiteY6" fmla="*/ 1866900 h 2238375"/>
                <a:gd name="connsiteX7" fmla="*/ 2290763 w 2290763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66800 w 2290763"/>
                <a:gd name="connsiteY2" fmla="*/ 266700 h 2238375"/>
                <a:gd name="connsiteX3" fmla="*/ 1409700 w 2290763"/>
                <a:gd name="connsiteY3" fmla="*/ 604837 h 2238375"/>
                <a:gd name="connsiteX4" fmla="*/ 1666875 w 2290763"/>
                <a:gd name="connsiteY4" fmla="*/ 909637 h 2238375"/>
                <a:gd name="connsiteX5" fmla="*/ 1981200 w 2290763"/>
                <a:gd name="connsiteY5" fmla="*/ 1395412 h 2238375"/>
                <a:gd name="connsiteX6" fmla="*/ 2119313 w 2290763"/>
                <a:gd name="connsiteY6" fmla="*/ 1881188 h 2238375"/>
                <a:gd name="connsiteX7" fmla="*/ 2290763 w 2290763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66800 w 2290763"/>
                <a:gd name="connsiteY2" fmla="*/ 266700 h 2238375"/>
                <a:gd name="connsiteX3" fmla="*/ 1409700 w 2290763"/>
                <a:gd name="connsiteY3" fmla="*/ 604837 h 2238375"/>
                <a:gd name="connsiteX4" fmla="*/ 1666875 w 2290763"/>
                <a:gd name="connsiteY4" fmla="*/ 909637 h 2238375"/>
                <a:gd name="connsiteX5" fmla="*/ 1890713 w 2290763"/>
                <a:gd name="connsiteY5" fmla="*/ 1428750 h 2238375"/>
                <a:gd name="connsiteX6" fmla="*/ 2119313 w 2290763"/>
                <a:gd name="connsiteY6" fmla="*/ 1881188 h 2238375"/>
                <a:gd name="connsiteX7" fmla="*/ 2290763 w 2290763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66800 w 2290763"/>
                <a:gd name="connsiteY2" fmla="*/ 266700 h 2238375"/>
                <a:gd name="connsiteX3" fmla="*/ 1409700 w 2290763"/>
                <a:gd name="connsiteY3" fmla="*/ 604837 h 2238375"/>
                <a:gd name="connsiteX4" fmla="*/ 1633537 w 2290763"/>
                <a:gd name="connsiteY4" fmla="*/ 933450 h 2238375"/>
                <a:gd name="connsiteX5" fmla="*/ 1890713 w 2290763"/>
                <a:gd name="connsiteY5" fmla="*/ 1428750 h 2238375"/>
                <a:gd name="connsiteX6" fmla="*/ 2119313 w 2290763"/>
                <a:gd name="connsiteY6" fmla="*/ 1881188 h 2238375"/>
                <a:gd name="connsiteX7" fmla="*/ 2290763 w 2290763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66800 w 2290763"/>
                <a:gd name="connsiteY2" fmla="*/ 266700 h 2238375"/>
                <a:gd name="connsiteX3" fmla="*/ 1385888 w 2290763"/>
                <a:gd name="connsiteY3" fmla="*/ 614362 h 2238375"/>
                <a:gd name="connsiteX4" fmla="*/ 1633537 w 2290763"/>
                <a:gd name="connsiteY4" fmla="*/ 933450 h 2238375"/>
                <a:gd name="connsiteX5" fmla="*/ 1890713 w 2290763"/>
                <a:gd name="connsiteY5" fmla="*/ 1428750 h 2238375"/>
                <a:gd name="connsiteX6" fmla="*/ 2119313 w 2290763"/>
                <a:gd name="connsiteY6" fmla="*/ 1881188 h 2238375"/>
                <a:gd name="connsiteX7" fmla="*/ 2290763 w 2290763"/>
                <a:gd name="connsiteY7" fmla="*/ 2238375 h 2238375"/>
                <a:gd name="connsiteX0" fmla="*/ 0 w 2290763"/>
                <a:gd name="connsiteY0" fmla="*/ 0 h 2238375"/>
                <a:gd name="connsiteX1" fmla="*/ 504825 w 2290763"/>
                <a:gd name="connsiteY1" fmla="*/ 28575 h 2238375"/>
                <a:gd name="connsiteX2" fmla="*/ 1047750 w 2290763"/>
                <a:gd name="connsiteY2" fmla="*/ 280987 h 2238375"/>
                <a:gd name="connsiteX3" fmla="*/ 1385888 w 2290763"/>
                <a:gd name="connsiteY3" fmla="*/ 614362 h 2238375"/>
                <a:gd name="connsiteX4" fmla="*/ 1633537 w 2290763"/>
                <a:gd name="connsiteY4" fmla="*/ 933450 h 2238375"/>
                <a:gd name="connsiteX5" fmla="*/ 1890713 w 2290763"/>
                <a:gd name="connsiteY5" fmla="*/ 1428750 h 2238375"/>
                <a:gd name="connsiteX6" fmla="*/ 2119313 w 2290763"/>
                <a:gd name="connsiteY6" fmla="*/ 1881188 h 2238375"/>
                <a:gd name="connsiteX7" fmla="*/ 2290763 w 2290763"/>
                <a:gd name="connsiteY7" fmla="*/ 2238375 h 2238375"/>
                <a:gd name="connsiteX0" fmla="*/ 0 w 2295525"/>
                <a:gd name="connsiteY0" fmla="*/ 8573 h 2232661"/>
                <a:gd name="connsiteX1" fmla="*/ 509587 w 2295525"/>
                <a:gd name="connsiteY1" fmla="*/ 22861 h 2232661"/>
                <a:gd name="connsiteX2" fmla="*/ 1052512 w 2295525"/>
                <a:gd name="connsiteY2" fmla="*/ 275273 h 2232661"/>
                <a:gd name="connsiteX3" fmla="*/ 1390650 w 2295525"/>
                <a:gd name="connsiteY3" fmla="*/ 608648 h 2232661"/>
                <a:gd name="connsiteX4" fmla="*/ 1638299 w 2295525"/>
                <a:gd name="connsiteY4" fmla="*/ 927736 h 2232661"/>
                <a:gd name="connsiteX5" fmla="*/ 1895475 w 2295525"/>
                <a:gd name="connsiteY5" fmla="*/ 1423036 h 2232661"/>
                <a:gd name="connsiteX6" fmla="*/ 2124075 w 2295525"/>
                <a:gd name="connsiteY6" fmla="*/ 1875474 h 2232661"/>
                <a:gd name="connsiteX7" fmla="*/ 2295525 w 2295525"/>
                <a:gd name="connsiteY7" fmla="*/ 2232661 h 2232661"/>
                <a:gd name="connsiteX0" fmla="*/ 0 w 2295525"/>
                <a:gd name="connsiteY0" fmla="*/ 0 h 2224088"/>
                <a:gd name="connsiteX1" fmla="*/ 690562 w 2295525"/>
                <a:gd name="connsiteY1" fmla="*/ 42863 h 2224088"/>
                <a:gd name="connsiteX2" fmla="*/ 1052512 w 2295525"/>
                <a:gd name="connsiteY2" fmla="*/ 266700 h 2224088"/>
                <a:gd name="connsiteX3" fmla="*/ 1390650 w 2295525"/>
                <a:gd name="connsiteY3" fmla="*/ 600075 h 2224088"/>
                <a:gd name="connsiteX4" fmla="*/ 1638299 w 2295525"/>
                <a:gd name="connsiteY4" fmla="*/ 919163 h 2224088"/>
                <a:gd name="connsiteX5" fmla="*/ 1895475 w 2295525"/>
                <a:gd name="connsiteY5" fmla="*/ 1414463 h 2224088"/>
                <a:gd name="connsiteX6" fmla="*/ 2124075 w 2295525"/>
                <a:gd name="connsiteY6" fmla="*/ 1866901 h 2224088"/>
                <a:gd name="connsiteX7" fmla="*/ 2295525 w 2295525"/>
                <a:gd name="connsiteY7" fmla="*/ 2224088 h 2224088"/>
                <a:gd name="connsiteX0" fmla="*/ 0 w 2176463"/>
                <a:gd name="connsiteY0" fmla="*/ 0 h 2276475"/>
                <a:gd name="connsiteX1" fmla="*/ 690562 w 2176463"/>
                <a:gd name="connsiteY1" fmla="*/ 42863 h 2276475"/>
                <a:gd name="connsiteX2" fmla="*/ 1052512 w 2176463"/>
                <a:gd name="connsiteY2" fmla="*/ 266700 h 2276475"/>
                <a:gd name="connsiteX3" fmla="*/ 1390650 w 2176463"/>
                <a:gd name="connsiteY3" fmla="*/ 600075 h 2276475"/>
                <a:gd name="connsiteX4" fmla="*/ 1638299 w 2176463"/>
                <a:gd name="connsiteY4" fmla="*/ 919163 h 2276475"/>
                <a:gd name="connsiteX5" fmla="*/ 1895475 w 2176463"/>
                <a:gd name="connsiteY5" fmla="*/ 1414463 h 2276475"/>
                <a:gd name="connsiteX6" fmla="*/ 2124075 w 2176463"/>
                <a:gd name="connsiteY6" fmla="*/ 1866901 h 2276475"/>
                <a:gd name="connsiteX7" fmla="*/ 2176463 w 2176463"/>
                <a:gd name="connsiteY7" fmla="*/ 2276475 h 2276475"/>
                <a:gd name="connsiteX0" fmla="*/ 0 w 2176463"/>
                <a:gd name="connsiteY0" fmla="*/ 0 h 2276475"/>
                <a:gd name="connsiteX1" fmla="*/ 690562 w 2176463"/>
                <a:gd name="connsiteY1" fmla="*/ 42863 h 2276475"/>
                <a:gd name="connsiteX2" fmla="*/ 1052512 w 2176463"/>
                <a:gd name="connsiteY2" fmla="*/ 266700 h 2276475"/>
                <a:gd name="connsiteX3" fmla="*/ 1390650 w 2176463"/>
                <a:gd name="connsiteY3" fmla="*/ 600075 h 2276475"/>
                <a:gd name="connsiteX4" fmla="*/ 1638299 w 2176463"/>
                <a:gd name="connsiteY4" fmla="*/ 919163 h 2276475"/>
                <a:gd name="connsiteX5" fmla="*/ 1895475 w 2176463"/>
                <a:gd name="connsiteY5" fmla="*/ 1414463 h 2276475"/>
                <a:gd name="connsiteX6" fmla="*/ 2081212 w 2176463"/>
                <a:gd name="connsiteY6" fmla="*/ 1866901 h 2276475"/>
                <a:gd name="connsiteX7" fmla="*/ 2176463 w 2176463"/>
                <a:gd name="connsiteY7" fmla="*/ 2276475 h 2276475"/>
                <a:gd name="connsiteX0" fmla="*/ 0 w 2176463"/>
                <a:gd name="connsiteY0" fmla="*/ 0 h 2276475"/>
                <a:gd name="connsiteX1" fmla="*/ 690562 w 2176463"/>
                <a:gd name="connsiteY1" fmla="*/ 42863 h 2276475"/>
                <a:gd name="connsiteX2" fmla="*/ 1052512 w 2176463"/>
                <a:gd name="connsiteY2" fmla="*/ 266700 h 2276475"/>
                <a:gd name="connsiteX3" fmla="*/ 1390650 w 2176463"/>
                <a:gd name="connsiteY3" fmla="*/ 600075 h 2276475"/>
                <a:gd name="connsiteX4" fmla="*/ 1638299 w 2176463"/>
                <a:gd name="connsiteY4" fmla="*/ 919163 h 2276475"/>
                <a:gd name="connsiteX5" fmla="*/ 1881187 w 2176463"/>
                <a:gd name="connsiteY5" fmla="*/ 1409701 h 2276475"/>
                <a:gd name="connsiteX6" fmla="*/ 2081212 w 2176463"/>
                <a:gd name="connsiteY6" fmla="*/ 1866901 h 2276475"/>
                <a:gd name="connsiteX7" fmla="*/ 2176463 w 2176463"/>
                <a:gd name="connsiteY7" fmla="*/ 2276475 h 2276475"/>
                <a:gd name="connsiteX0" fmla="*/ 0 w 2176463"/>
                <a:gd name="connsiteY0" fmla="*/ 0 h 2276475"/>
                <a:gd name="connsiteX1" fmla="*/ 690562 w 2176463"/>
                <a:gd name="connsiteY1" fmla="*/ 42863 h 2276475"/>
                <a:gd name="connsiteX2" fmla="*/ 1052512 w 2176463"/>
                <a:gd name="connsiteY2" fmla="*/ 266700 h 2276475"/>
                <a:gd name="connsiteX3" fmla="*/ 1390650 w 2176463"/>
                <a:gd name="connsiteY3" fmla="*/ 600075 h 2276475"/>
                <a:gd name="connsiteX4" fmla="*/ 1609724 w 2176463"/>
                <a:gd name="connsiteY4" fmla="*/ 923925 h 2276475"/>
                <a:gd name="connsiteX5" fmla="*/ 1881187 w 2176463"/>
                <a:gd name="connsiteY5" fmla="*/ 1409701 h 2276475"/>
                <a:gd name="connsiteX6" fmla="*/ 2081212 w 2176463"/>
                <a:gd name="connsiteY6" fmla="*/ 1866901 h 2276475"/>
                <a:gd name="connsiteX7" fmla="*/ 2176463 w 2176463"/>
                <a:gd name="connsiteY7" fmla="*/ 2276475 h 2276475"/>
                <a:gd name="connsiteX0" fmla="*/ 0 w 2176463"/>
                <a:gd name="connsiteY0" fmla="*/ 0 h 2276475"/>
                <a:gd name="connsiteX1" fmla="*/ 581025 w 2176463"/>
                <a:gd name="connsiteY1" fmla="*/ 90488 h 2276475"/>
                <a:gd name="connsiteX2" fmla="*/ 1052512 w 2176463"/>
                <a:gd name="connsiteY2" fmla="*/ 266700 h 2276475"/>
                <a:gd name="connsiteX3" fmla="*/ 1390650 w 2176463"/>
                <a:gd name="connsiteY3" fmla="*/ 600075 h 2276475"/>
                <a:gd name="connsiteX4" fmla="*/ 1609724 w 2176463"/>
                <a:gd name="connsiteY4" fmla="*/ 923925 h 2276475"/>
                <a:gd name="connsiteX5" fmla="*/ 1881187 w 2176463"/>
                <a:gd name="connsiteY5" fmla="*/ 1409701 h 2276475"/>
                <a:gd name="connsiteX6" fmla="*/ 2081212 w 2176463"/>
                <a:gd name="connsiteY6" fmla="*/ 1866901 h 2276475"/>
                <a:gd name="connsiteX7" fmla="*/ 2176463 w 2176463"/>
                <a:gd name="connsiteY7" fmla="*/ 2276475 h 2276475"/>
                <a:gd name="connsiteX0" fmla="*/ 0 w 2209801"/>
                <a:gd name="connsiteY0" fmla="*/ 0 h 2209800"/>
                <a:gd name="connsiteX1" fmla="*/ 614363 w 2209801"/>
                <a:gd name="connsiteY1" fmla="*/ 23813 h 2209800"/>
                <a:gd name="connsiteX2" fmla="*/ 1085850 w 2209801"/>
                <a:gd name="connsiteY2" fmla="*/ 200025 h 2209800"/>
                <a:gd name="connsiteX3" fmla="*/ 1423988 w 2209801"/>
                <a:gd name="connsiteY3" fmla="*/ 533400 h 2209800"/>
                <a:gd name="connsiteX4" fmla="*/ 1643062 w 2209801"/>
                <a:gd name="connsiteY4" fmla="*/ 857250 h 2209800"/>
                <a:gd name="connsiteX5" fmla="*/ 1914525 w 2209801"/>
                <a:gd name="connsiteY5" fmla="*/ 1343026 h 2209800"/>
                <a:gd name="connsiteX6" fmla="*/ 2114550 w 2209801"/>
                <a:gd name="connsiteY6" fmla="*/ 1800226 h 2209800"/>
                <a:gd name="connsiteX7" fmla="*/ 2209801 w 2209801"/>
                <a:gd name="connsiteY7" fmla="*/ 2209800 h 2209800"/>
                <a:gd name="connsiteX0" fmla="*/ 0 w 2209801"/>
                <a:gd name="connsiteY0" fmla="*/ 9708 h 2219508"/>
                <a:gd name="connsiteX1" fmla="*/ 614363 w 2209801"/>
                <a:gd name="connsiteY1" fmla="*/ 33521 h 2219508"/>
                <a:gd name="connsiteX2" fmla="*/ 1085850 w 2209801"/>
                <a:gd name="connsiteY2" fmla="*/ 209733 h 2219508"/>
                <a:gd name="connsiteX3" fmla="*/ 1423988 w 2209801"/>
                <a:gd name="connsiteY3" fmla="*/ 543108 h 2219508"/>
                <a:gd name="connsiteX4" fmla="*/ 1643062 w 2209801"/>
                <a:gd name="connsiteY4" fmla="*/ 866958 h 2219508"/>
                <a:gd name="connsiteX5" fmla="*/ 1914525 w 2209801"/>
                <a:gd name="connsiteY5" fmla="*/ 1352734 h 2219508"/>
                <a:gd name="connsiteX6" fmla="*/ 2114550 w 2209801"/>
                <a:gd name="connsiteY6" fmla="*/ 1809934 h 2219508"/>
                <a:gd name="connsiteX7" fmla="*/ 2209801 w 2209801"/>
                <a:gd name="connsiteY7" fmla="*/ 2219508 h 2219508"/>
                <a:gd name="connsiteX0" fmla="*/ 0 w 2209801"/>
                <a:gd name="connsiteY0" fmla="*/ 14923 h 2224723"/>
                <a:gd name="connsiteX1" fmla="*/ 619125 w 2209801"/>
                <a:gd name="connsiteY1" fmla="*/ 24448 h 2224723"/>
                <a:gd name="connsiteX2" fmla="*/ 1085850 w 2209801"/>
                <a:gd name="connsiteY2" fmla="*/ 214948 h 2224723"/>
                <a:gd name="connsiteX3" fmla="*/ 1423988 w 2209801"/>
                <a:gd name="connsiteY3" fmla="*/ 548323 h 2224723"/>
                <a:gd name="connsiteX4" fmla="*/ 1643062 w 2209801"/>
                <a:gd name="connsiteY4" fmla="*/ 872173 h 2224723"/>
                <a:gd name="connsiteX5" fmla="*/ 1914525 w 2209801"/>
                <a:gd name="connsiteY5" fmla="*/ 1357949 h 2224723"/>
                <a:gd name="connsiteX6" fmla="*/ 2114550 w 2209801"/>
                <a:gd name="connsiteY6" fmla="*/ 1815149 h 2224723"/>
                <a:gd name="connsiteX7" fmla="*/ 2209801 w 2209801"/>
                <a:gd name="connsiteY7" fmla="*/ 2224723 h 2224723"/>
                <a:gd name="connsiteX0" fmla="*/ 0 w 2209801"/>
                <a:gd name="connsiteY0" fmla="*/ 15207 h 2225007"/>
                <a:gd name="connsiteX1" fmla="*/ 619125 w 2209801"/>
                <a:gd name="connsiteY1" fmla="*/ 24732 h 2225007"/>
                <a:gd name="connsiteX2" fmla="*/ 1057275 w 2209801"/>
                <a:gd name="connsiteY2" fmla="*/ 219994 h 2225007"/>
                <a:gd name="connsiteX3" fmla="*/ 1423988 w 2209801"/>
                <a:gd name="connsiteY3" fmla="*/ 548607 h 2225007"/>
                <a:gd name="connsiteX4" fmla="*/ 1643062 w 2209801"/>
                <a:gd name="connsiteY4" fmla="*/ 872457 h 2225007"/>
                <a:gd name="connsiteX5" fmla="*/ 1914525 w 2209801"/>
                <a:gd name="connsiteY5" fmla="*/ 1358233 h 2225007"/>
                <a:gd name="connsiteX6" fmla="*/ 2114550 w 2209801"/>
                <a:gd name="connsiteY6" fmla="*/ 1815433 h 2225007"/>
                <a:gd name="connsiteX7" fmla="*/ 2209801 w 2209801"/>
                <a:gd name="connsiteY7" fmla="*/ 2225007 h 2225007"/>
                <a:gd name="connsiteX0" fmla="*/ 0 w 2205039"/>
                <a:gd name="connsiteY0" fmla="*/ 15207 h 2253582"/>
                <a:gd name="connsiteX1" fmla="*/ 619125 w 2205039"/>
                <a:gd name="connsiteY1" fmla="*/ 24732 h 2253582"/>
                <a:gd name="connsiteX2" fmla="*/ 1057275 w 2205039"/>
                <a:gd name="connsiteY2" fmla="*/ 219994 h 2253582"/>
                <a:gd name="connsiteX3" fmla="*/ 1423988 w 2205039"/>
                <a:gd name="connsiteY3" fmla="*/ 548607 h 2253582"/>
                <a:gd name="connsiteX4" fmla="*/ 1643062 w 2205039"/>
                <a:gd name="connsiteY4" fmla="*/ 872457 h 2253582"/>
                <a:gd name="connsiteX5" fmla="*/ 1914525 w 2205039"/>
                <a:gd name="connsiteY5" fmla="*/ 1358233 h 2253582"/>
                <a:gd name="connsiteX6" fmla="*/ 2114550 w 2205039"/>
                <a:gd name="connsiteY6" fmla="*/ 1815433 h 2253582"/>
                <a:gd name="connsiteX7" fmla="*/ 2205039 w 2205039"/>
                <a:gd name="connsiteY7" fmla="*/ 2253582 h 2253582"/>
                <a:gd name="connsiteX0" fmla="*/ 0 w 2214564"/>
                <a:gd name="connsiteY0" fmla="*/ 22288 h 2246376"/>
                <a:gd name="connsiteX1" fmla="*/ 628650 w 2214564"/>
                <a:gd name="connsiteY1" fmla="*/ 17526 h 2246376"/>
                <a:gd name="connsiteX2" fmla="*/ 1066800 w 2214564"/>
                <a:gd name="connsiteY2" fmla="*/ 212788 h 2246376"/>
                <a:gd name="connsiteX3" fmla="*/ 1433513 w 2214564"/>
                <a:gd name="connsiteY3" fmla="*/ 541401 h 2246376"/>
                <a:gd name="connsiteX4" fmla="*/ 1652587 w 2214564"/>
                <a:gd name="connsiteY4" fmla="*/ 865251 h 2246376"/>
                <a:gd name="connsiteX5" fmla="*/ 1924050 w 2214564"/>
                <a:gd name="connsiteY5" fmla="*/ 1351027 h 2246376"/>
                <a:gd name="connsiteX6" fmla="*/ 2124075 w 2214564"/>
                <a:gd name="connsiteY6" fmla="*/ 1808227 h 2246376"/>
                <a:gd name="connsiteX7" fmla="*/ 2214564 w 2214564"/>
                <a:gd name="connsiteY7" fmla="*/ 2246376 h 2246376"/>
                <a:gd name="connsiteX0" fmla="*/ 0 w 2238377"/>
                <a:gd name="connsiteY0" fmla="*/ 22288 h 2236851"/>
                <a:gd name="connsiteX1" fmla="*/ 628650 w 2238377"/>
                <a:gd name="connsiteY1" fmla="*/ 17526 h 2236851"/>
                <a:gd name="connsiteX2" fmla="*/ 1066800 w 2238377"/>
                <a:gd name="connsiteY2" fmla="*/ 212788 h 2236851"/>
                <a:gd name="connsiteX3" fmla="*/ 1433513 w 2238377"/>
                <a:gd name="connsiteY3" fmla="*/ 541401 h 2236851"/>
                <a:gd name="connsiteX4" fmla="*/ 1652587 w 2238377"/>
                <a:gd name="connsiteY4" fmla="*/ 865251 h 2236851"/>
                <a:gd name="connsiteX5" fmla="*/ 1924050 w 2238377"/>
                <a:gd name="connsiteY5" fmla="*/ 1351027 h 2236851"/>
                <a:gd name="connsiteX6" fmla="*/ 2124075 w 2238377"/>
                <a:gd name="connsiteY6" fmla="*/ 1808227 h 2236851"/>
                <a:gd name="connsiteX7" fmla="*/ 2238377 w 2238377"/>
                <a:gd name="connsiteY7" fmla="*/ 2236851 h 2236851"/>
                <a:gd name="connsiteX0" fmla="*/ 0 w 2214564"/>
                <a:gd name="connsiteY0" fmla="*/ 22288 h 2232088"/>
                <a:gd name="connsiteX1" fmla="*/ 628650 w 2214564"/>
                <a:gd name="connsiteY1" fmla="*/ 17526 h 2232088"/>
                <a:gd name="connsiteX2" fmla="*/ 1066800 w 2214564"/>
                <a:gd name="connsiteY2" fmla="*/ 212788 h 2232088"/>
                <a:gd name="connsiteX3" fmla="*/ 1433513 w 2214564"/>
                <a:gd name="connsiteY3" fmla="*/ 541401 h 2232088"/>
                <a:gd name="connsiteX4" fmla="*/ 1652587 w 2214564"/>
                <a:gd name="connsiteY4" fmla="*/ 865251 h 2232088"/>
                <a:gd name="connsiteX5" fmla="*/ 1924050 w 2214564"/>
                <a:gd name="connsiteY5" fmla="*/ 1351027 h 2232088"/>
                <a:gd name="connsiteX6" fmla="*/ 2124075 w 2214564"/>
                <a:gd name="connsiteY6" fmla="*/ 1808227 h 2232088"/>
                <a:gd name="connsiteX7" fmla="*/ 2214564 w 2214564"/>
                <a:gd name="connsiteY7" fmla="*/ 2232088 h 2232088"/>
                <a:gd name="connsiteX0" fmla="*/ 0 w 2238376"/>
                <a:gd name="connsiteY0" fmla="*/ 22288 h 2213038"/>
                <a:gd name="connsiteX1" fmla="*/ 628650 w 2238376"/>
                <a:gd name="connsiteY1" fmla="*/ 17526 h 2213038"/>
                <a:gd name="connsiteX2" fmla="*/ 1066800 w 2238376"/>
                <a:gd name="connsiteY2" fmla="*/ 212788 h 2213038"/>
                <a:gd name="connsiteX3" fmla="*/ 1433513 w 2238376"/>
                <a:gd name="connsiteY3" fmla="*/ 541401 h 2213038"/>
                <a:gd name="connsiteX4" fmla="*/ 1652587 w 2238376"/>
                <a:gd name="connsiteY4" fmla="*/ 865251 h 2213038"/>
                <a:gd name="connsiteX5" fmla="*/ 1924050 w 2238376"/>
                <a:gd name="connsiteY5" fmla="*/ 1351027 h 2213038"/>
                <a:gd name="connsiteX6" fmla="*/ 2124075 w 2238376"/>
                <a:gd name="connsiteY6" fmla="*/ 1808227 h 2213038"/>
                <a:gd name="connsiteX7" fmla="*/ 2238376 w 2238376"/>
                <a:gd name="connsiteY7" fmla="*/ 2213038 h 22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8376" h="2213038">
                  <a:moveTo>
                    <a:pt x="0" y="22288"/>
                  </a:moveTo>
                  <a:cubicBezTo>
                    <a:pt x="174624" y="3239"/>
                    <a:pt x="450850" y="-14224"/>
                    <a:pt x="628650" y="17526"/>
                  </a:cubicBezTo>
                  <a:cubicBezTo>
                    <a:pt x="806450" y="49276"/>
                    <a:pt x="932656" y="125475"/>
                    <a:pt x="1066800" y="212788"/>
                  </a:cubicBezTo>
                  <a:cubicBezTo>
                    <a:pt x="1200944" y="300101"/>
                    <a:pt x="1335882" y="432657"/>
                    <a:pt x="1433513" y="541401"/>
                  </a:cubicBezTo>
                  <a:cubicBezTo>
                    <a:pt x="1531144" y="650145"/>
                    <a:pt x="1570831" y="730313"/>
                    <a:pt x="1652587" y="865251"/>
                  </a:cubicBezTo>
                  <a:cubicBezTo>
                    <a:pt x="1734343" y="1000189"/>
                    <a:pt x="1845469" y="1193864"/>
                    <a:pt x="1924050" y="1351027"/>
                  </a:cubicBezTo>
                  <a:cubicBezTo>
                    <a:pt x="2002631" y="1508190"/>
                    <a:pt x="2071687" y="1664559"/>
                    <a:pt x="2124075" y="1808227"/>
                  </a:cubicBezTo>
                  <a:cubicBezTo>
                    <a:pt x="2176463" y="1951896"/>
                    <a:pt x="2221310" y="2078497"/>
                    <a:pt x="2238376" y="221303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1712878" y="6838950"/>
            <a:ext cx="177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7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12878" y="6838950"/>
                          <a:ext cx="1778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5308816" y="8083552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8" name="Equation" r:id="rId7" imgW="190440" imgH="215640" progId="Equation.DSMT4">
                    <p:embed/>
                  </p:oleObj>
                </mc:Choice>
                <mc:Fallback>
                  <p:oleObj name="Equation" r:id="rId7" imgW="190440" imgH="21564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308816" y="8083552"/>
                          <a:ext cx="1905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616759" y="7611639"/>
            <a:ext cx="241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9" name="Equation" r:id="rId9" imgW="241200" imgH="291960" progId="Equation.DSMT4">
                    <p:embed/>
                  </p:oleObj>
                </mc:Choice>
                <mc:Fallback>
                  <p:oleObj name="Equation" r:id="rId9" imgW="241200" imgH="29196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616759" y="7611639"/>
                          <a:ext cx="2413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3017838" y="7138988"/>
            <a:ext cx="3429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0" name="Equation" r:id="rId11" imgW="342720" imgH="317160" progId="Equation.DSMT4">
                    <p:embed/>
                  </p:oleObj>
                </mc:Choice>
                <mc:Fallback>
                  <p:oleObj name="Equation" r:id="rId11" imgW="342720" imgH="31716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17838" y="7138988"/>
                          <a:ext cx="3429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4498867" y="6261100"/>
            <a:ext cx="153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1" name="Equation" r:id="rId13" imgW="1536480" imgH="291960" progId="Equation.DSMT4">
                    <p:embed/>
                  </p:oleObj>
                </mc:Choice>
                <mc:Fallback>
                  <p:oleObj name="Equation" r:id="rId13" imgW="1536480" imgH="29196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498867" y="6261100"/>
                          <a:ext cx="153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Arrow Connector 22"/>
            <p:cNvCxnSpPr/>
            <p:nvPr/>
          </p:nvCxnSpPr>
          <p:spPr>
            <a:xfrm flipH="1">
              <a:off x="4038600" y="6496050"/>
              <a:ext cx="390525" cy="1381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495674" y="7024688"/>
              <a:ext cx="561976" cy="2333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827843" y="7505378"/>
              <a:ext cx="413380" cy="2416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8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thlogo">
  <a:themeElements>
    <a:clrScheme name="with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ith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th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6619</TotalTime>
  <Words>1354</Words>
  <Application>Microsoft Office PowerPoint</Application>
  <PresentationFormat>Widescreen</PresentationFormat>
  <Paragraphs>367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Cambria Math</vt:lpstr>
      <vt:lpstr>Comic Sans MS</vt:lpstr>
      <vt:lpstr>CommercialPi BT</vt:lpstr>
      <vt:lpstr>FifthAve</vt:lpstr>
      <vt:lpstr>Forte</vt:lpstr>
      <vt:lpstr>Monotype Sorts</vt:lpstr>
      <vt:lpstr>Symbol</vt:lpstr>
      <vt:lpstr>Times New Roman</vt:lpstr>
      <vt:lpstr>Wingdings</vt:lpstr>
      <vt:lpstr>Wingdings 2</vt:lpstr>
      <vt:lpstr>Wingdings 3</vt:lpstr>
      <vt:lpstr>Office Theme</vt:lpstr>
      <vt:lpstr>withlogo</vt:lpstr>
      <vt:lpstr>Equation</vt:lpstr>
      <vt:lpstr>Corel PHOTO-PAINT 7.0 Image</vt:lpstr>
      <vt:lpstr>Microsoft Photo Editor 3.0 Photo</vt:lpstr>
      <vt:lpstr>Mathcad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52</cp:revision>
  <dcterms:created xsi:type="dcterms:W3CDTF">2019-08-28T19:25:40Z</dcterms:created>
  <dcterms:modified xsi:type="dcterms:W3CDTF">2019-10-08T17:42:33Z</dcterms:modified>
</cp:coreProperties>
</file>